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9" r:id="rId3"/>
    <p:sldId id="270" r:id="rId4"/>
    <p:sldId id="281" r:id="rId5"/>
    <p:sldId id="273" r:id="rId6"/>
    <p:sldId id="272" r:id="rId7"/>
    <p:sldId id="271" r:id="rId8"/>
    <p:sldId id="274" r:id="rId9"/>
    <p:sldId id="282" r:id="rId10"/>
    <p:sldId id="280" r:id="rId11"/>
    <p:sldId id="277" r:id="rId12"/>
    <p:sldId id="275" r:id="rId13"/>
    <p:sldId id="283" r:id="rId14"/>
    <p:sldId id="258" r:id="rId15"/>
    <p:sldId id="259" r:id="rId16"/>
    <p:sldId id="260" r:id="rId17"/>
    <p:sldId id="261" r:id="rId18"/>
    <p:sldId id="262" r:id="rId19"/>
    <p:sldId id="266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72AAF-7172-4E74-953E-11B5EB5B9F13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B640C-A415-4F6E-83A9-67B45C21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640C-A415-4F6E-83A9-67B45C2152C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Читательская конференция</a:t>
            </a:r>
            <a:br>
              <a:rPr lang="ru-RU" dirty="0" smtClean="0"/>
            </a:br>
            <a:r>
              <a:rPr lang="ru-RU" dirty="0" smtClean="0"/>
              <a:t>«Дети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Обсуждение книги Л.Воронковой « Девочка из города»</a:t>
            </a:r>
          </a:p>
          <a:p>
            <a:r>
              <a:rPr lang="ru-RU" dirty="0" err="1" smtClean="0"/>
              <a:t>Пионеры-герой</a:t>
            </a:r>
            <a:r>
              <a:rPr lang="ru-RU" dirty="0" smtClean="0"/>
              <a:t> Великой Отечественной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980728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С какими событиями связаны имена мальчишек                                      Андрюшка и Колька </a:t>
            </a: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</a:rPr>
              <a:t>Сошкин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?  </a:t>
            </a:r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они играли в снежки с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Таиской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Валентинкой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б) они отлупили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Романка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в) они закидали снежками девочек 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Романка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, когда те наломали вербу 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33056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660066"/>
                </a:solidFill>
                <a:latin typeface="Century Schoolbook" pitchFamily="18" charset="0"/>
              </a:rPr>
              <a:t>.   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За что </a:t>
            </a:r>
            <a:r>
              <a:rPr lang="ru-RU" sz="2400" b="1" u="sng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 получила синяк? </a:t>
            </a: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а) заступилась за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Валентинку</a:t>
            </a:r>
            <a:endParaRPr lang="ru-RU" sz="2400" b="1" i="1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б) упала с дерева 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в) подралась с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Романком</a:t>
            </a:r>
            <a:endParaRPr lang="en-US" sz="24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9220" name="Picture 4" descr="C:\Documents and Settings\Вера\Рабочий стол\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1512168" cy="20162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05273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 каком путешественнике </a:t>
            </a: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Валентинка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рассказала ребятам историю? </a:t>
            </a:r>
          </a:p>
          <a:p>
            <a:pPr marL="457200" indent="-4572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 Христофоре Колумбе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б)    о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Фернане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Магеллане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в)    о  Рауле Амундсене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284984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660066"/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rgbClr val="660066"/>
                </a:solidFill>
              </a:rPr>
              <a:t>Ветки какого дерева хотели </a:t>
            </a:r>
            <a:r>
              <a:rPr lang="ru-RU" sz="2400" b="1" u="sng" dirty="0" err="1" smtClean="0">
                <a:solidFill>
                  <a:srgbClr val="660066"/>
                </a:solidFill>
              </a:rPr>
              <a:t>нали</a:t>
            </a:r>
            <a:r>
              <a:rPr lang="ru-RU" sz="2400" b="1" u="sng" dirty="0" smtClean="0">
                <a:solidFill>
                  <a:srgbClr val="660066"/>
                </a:solidFill>
              </a:rPr>
              <a:t> наломать девочки в овраге? </a:t>
            </a:r>
            <a:endParaRPr lang="ru-RU" sz="2400" b="1" u="sng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а)  ольха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б)  берёза 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в)  верба</a:t>
            </a:r>
            <a:endParaRPr lang="en-US" sz="24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8195" name="Picture 3" descr="C:\Documents and Settings\Вера\Рабочий стол\л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1" y="4149080"/>
            <a:ext cx="1382797" cy="17728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08720"/>
            <a:ext cx="7740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Когда </a:t>
            </a: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Валентинка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мылась в бане в печке, какую сказку она вспомнила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? </a:t>
            </a:r>
          </a:p>
          <a:p>
            <a:pPr marL="457200" indent="-4572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про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Ивашечку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;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 б)   про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Алёнушку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;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 в)   про Золушку;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8960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660066"/>
                </a:solidFill>
                <a:latin typeface="Century Schoolbook" pitchFamily="18" charset="0"/>
              </a:rPr>
              <a:t>. </a:t>
            </a:r>
            <a:r>
              <a:rPr lang="ru-RU" sz="2400" b="1" i="1" u="sng" dirty="0" smtClean="0">
                <a:solidFill>
                  <a:srgbClr val="660066"/>
                </a:solidFill>
                <a:latin typeface="Century Schoolbook" pitchFamily="18" charset="0"/>
              </a:rPr>
              <a:t>Какие подарки приготовили дети ко дню рождения мамы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?</a:t>
            </a:r>
            <a:endParaRPr lang="ru-RU" sz="2400" b="1" dirty="0" smtClean="0">
              <a:solidFill>
                <a:srgbClr val="660066"/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)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вымыла посуду,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начистила картошки, Груша сварила картошку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Романок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нарисовал цветы. 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б) Вымыла посуду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, нарисовал танки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Романок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, нарисовала алые цветы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, ничего не успела придумать Груша.         </a:t>
            </a:r>
            <a:endParaRPr lang="en-US" sz="24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6148" name="Picture 4" descr="C:\Documents and Settings\Вера\Рабочий стол\дев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12776"/>
            <a:ext cx="1368152" cy="1824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Большим интересом учащиеся познакомились с пионерами –героями.</a:t>
            </a:r>
          </a:p>
          <a:p>
            <a:r>
              <a:rPr lang="ru-RU" dirty="0" smtClean="0"/>
              <a:t>Всех </a:t>
            </a:r>
            <a:r>
              <a:rPr lang="ru-RU" dirty="0" err="1" smtClean="0"/>
              <a:t>поразило,что</a:t>
            </a:r>
            <a:r>
              <a:rPr lang="ru-RU" dirty="0" smtClean="0"/>
              <a:t> </a:t>
            </a:r>
            <a:r>
              <a:rPr lang="ru-RU" dirty="0" err="1" smtClean="0"/>
              <a:t>дети,ставшие</a:t>
            </a:r>
            <a:r>
              <a:rPr lang="ru-RU" dirty="0" smtClean="0"/>
              <a:t> героями их ровесники.</a:t>
            </a:r>
          </a:p>
          <a:p>
            <a:r>
              <a:rPr lang="ru-RU" dirty="0" smtClean="0"/>
              <a:t>Многие задали себе </a:t>
            </a:r>
          </a:p>
          <a:p>
            <a:r>
              <a:rPr lang="ru-RU" dirty="0" smtClean="0"/>
              <a:t>вопрос: «Я смог бы</a:t>
            </a:r>
          </a:p>
          <a:p>
            <a:r>
              <a:rPr lang="ru-RU" dirty="0" smtClean="0"/>
              <a:t>Поступить </a:t>
            </a:r>
            <a:r>
              <a:rPr lang="ru-RU" dirty="0" err="1" smtClean="0"/>
              <a:t>так-же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4" name="Рисунок 3" descr="20150507_184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43314"/>
            <a:ext cx="321471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686172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Валя Котик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52"/>
            <a:ext cx="3857652" cy="2411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100" dirty="0" smtClean="0"/>
              <a:t> </a:t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b="1" dirty="0" smtClean="0"/>
              <a:t> </a:t>
            </a:r>
            <a:r>
              <a:rPr lang="ru-RU" sz="1400" dirty="0" smtClean="0"/>
              <a:t>Герой Советского Союза, 14 лет. Когда фашисты оккупировали г. </a:t>
            </a:r>
            <a:r>
              <a:rPr lang="ru-RU" sz="1400" dirty="0" err="1" smtClean="0"/>
              <a:t>Шепитовку</a:t>
            </a:r>
            <a:r>
              <a:rPr lang="ru-RU" sz="1400" dirty="0" smtClean="0"/>
              <a:t> Хмельницкой области, мальчик со своими друзьями решил бороться с врагом. Был связным и разведчиком подпольной организации. Затем ушел к партизанам вместе с мамой и братом. Участвовал в боях против фашистов. Был дважды ранен. Убит в бою при освобождении г.Изяслав. награжден орденом Отечественной войны 2 степени.</a:t>
            </a: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dirty="0"/>
          </a:p>
        </p:txBody>
      </p:sp>
      <p:pic>
        <p:nvPicPr>
          <p:cNvPr id="1027" name="Picture 3" descr="H:\пионеры герои  (2)\010[1].jpg"/>
          <p:cNvPicPr>
            <a:picLocks noChangeAspect="1" noChangeArrowheads="1"/>
          </p:cNvPicPr>
          <p:nvPr/>
        </p:nvPicPr>
        <p:blipFill>
          <a:blip r:embed="rId3"/>
          <a:srcRect t="10438" b="15004"/>
          <a:stretch>
            <a:fillRect/>
          </a:stretch>
        </p:blipFill>
        <p:spPr bwMode="auto">
          <a:xfrm>
            <a:off x="3900356" y="857232"/>
            <a:ext cx="487667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829048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Марат </a:t>
            </a:r>
            <a:r>
              <a:rPr lang="ru-RU" b="1" dirty="0" err="1" smtClean="0">
                <a:solidFill>
                  <a:srgbClr val="7030A0"/>
                </a:solidFill>
              </a:rPr>
              <a:t>Казей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428999"/>
            <a:ext cx="4214842" cy="292895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Война обрушилась на белорусскую землю. В деревню, где жил Марат с мамой, Анной Александровной </a:t>
            </a:r>
            <a:r>
              <a:rPr lang="ru-RU" dirty="0" err="1" smtClean="0"/>
              <a:t>Казей</a:t>
            </a:r>
            <a:r>
              <a:rPr lang="ru-RU" dirty="0" smtClean="0"/>
              <a:t>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  <a:br>
              <a:rPr lang="ru-RU" dirty="0" smtClean="0"/>
            </a:br>
            <a:r>
              <a:rPr lang="ru-RU" dirty="0" smtClean="0"/>
              <a:t>За связь с партизанами была схвачена Анна Александровна </a:t>
            </a:r>
            <a:r>
              <a:rPr lang="ru-RU" dirty="0" err="1" smtClean="0"/>
              <a:t>Казей</a:t>
            </a:r>
            <a:r>
              <a:rPr lang="ru-RU" dirty="0" smtClean="0"/>
              <a:t>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</a:t>
            </a:r>
            <a:r>
              <a:rPr lang="ru-RU" dirty="0" err="1" smtClean="0"/>
              <a:t>Казей</a:t>
            </a:r>
            <a:r>
              <a:rPr lang="ru-RU" dirty="0" smtClean="0"/>
              <a:t> ушел к партизанам в </a:t>
            </a:r>
            <a:r>
              <a:rPr lang="ru-RU" dirty="0" err="1" smtClean="0"/>
              <a:t>Станьковский</a:t>
            </a:r>
            <a:r>
              <a:rPr lang="ru-RU" dirty="0" smtClean="0"/>
              <a:t> лес.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Дзержинске…</a:t>
            </a:r>
            <a:br>
              <a:rPr lang="ru-RU" dirty="0" smtClean="0"/>
            </a:br>
            <a:r>
              <a:rPr lang="ru-RU" dirty="0" smtClean="0"/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  <a:br>
              <a:rPr lang="ru-RU" dirty="0" smtClean="0"/>
            </a:br>
            <a:r>
              <a:rPr lang="ru-RU" dirty="0" smtClean="0"/>
              <a:t>Марат погиб в бою. Сражался до последнего патрона, а когда у него осталась лишь одна граната, подпустил врагов поближе и взорвал их… и себя.</a:t>
            </a:r>
            <a:br>
              <a:rPr lang="ru-RU" dirty="0" smtClean="0"/>
            </a:br>
            <a:r>
              <a:rPr lang="ru-RU" dirty="0" smtClean="0"/>
              <a:t>За мужество и отвагу пионер Марат </a:t>
            </a:r>
            <a:r>
              <a:rPr lang="ru-RU" dirty="0" err="1" smtClean="0"/>
              <a:t>Казей</a:t>
            </a:r>
            <a:r>
              <a:rPr lang="ru-RU" dirty="0" smtClean="0"/>
              <a:t> был удостоен звания Героя Советского Союза. В городе Минске поставлен памятник юному герою.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H:\пионеры герои  (2)\011[1].jpg"/>
          <p:cNvPicPr>
            <a:picLocks noChangeAspect="1" noChangeArrowheads="1"/>
          </p:cNvPicPr>
          <p:nvPr/>
        </p:nvPicPr>
        <p:blipFill>
          <a:blip r:embed="rId3"/>
          <a:srcRect l="2002" t="11327" r="3922" b="15857"/>
          <a:stretch>
            <a:fillRect/>
          </a:stretch>
        </p:blipFill>
        <p:spPr bwMode="auto">
          <a:xfrm>
            <a:off x="4572000" y="714356"/>
            <a:ext cx="42529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92909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Зина Портнова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857496"/>
            <a:ext cx="3714776" cy="371477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Война застала ленинградскую пионерку Зину Портнову в деревне Зуя, куда она приехала на каникулы, - это неподалеку от станции </a:t>
            </a:r>
            <a:r>
              <a:rPr lang="ru-RU" dirty="0" err="1" smtClean="0"/>
              <a:t>Оболь</a:t>
            </a:r>
            <a:r>
              <a:rPr lang="ru-RU" dirty="0" smtClean="0"/>
              <a:t> Витебской области. В </a:t>
            </a:r>
            <a:r>
              <a:rPr lang="ru-RU" dirty="0" err="1" smtClean="0"/>
              <a:t>Оболи</a:t>
            </a:r>
            <a:r>
              <a:rPr lang="ru-RU" dirty="0" smtClean="0"/>
              <a:t>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br>
              <a:rPr lang="ru-RU" dirty="0" smtClean="0"/>
            </a:br>
            <a:r>
              <a:rPr lang="ru-RU" dirty="0" smtClean="0"/>
              <a:t>…Стоял декабрь 1943 года. Зина возвращалась с задания. В деревне </a:t>
            </a:r>
            <a:r>
              <a:rPr lang="ru-RU" dirty="0" err="1" smtClean="0"/>
              <a:t>Мостище</a:t>
            </a:r>
            <a:r>
              <a:rPr lang="ru-RU" dirty="0" smtClean="0"/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  <a:br>
              <a:rPr lang="ru-RU" dirty="0" smtClean="0"/>
            </a:br>
            <a:r>
              <a:rPr lang="ru-RU" dirty="0" smtClean="0"/>
              <a:t>Вбежавший на выстрел офицер был также убит наповал. Зина пыталась бежать, но фашисты настигли ее…</a:t>
            </a:r>
            <a:br>
              <a:rPr lang="ru-RU" dirty="0" smtClean="0"/>
            </a:br>
            <a:r>
              <a:rPr lang="ru-RU" dirty="0" smtClean="0"/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dirty="0" err="1" smtClean="0"/>
              <a:t>званием</a:t>
            </a:r>
            <a:r>
              <a:rPr lang="ru-RU" dirty="0" smtClean="0"/>
              <a:t> Героя Советского Союза.</a:t>
            </a:r>
            <a:endParaRPr lang="ru-RU" dirty="0"/>
          </a:p>
        </p:txBody>
      </p:sp>
      <p:pic>
        <p:nvPicPr>
          <p:cNvPr id="3074" name="Picture 2" descr="H:\пионеры герои  (2)\012[1].jpg"/>
          <p:cNvPicPr>
            <a:picLocks noChangeAspect="1" noChangeArrowheads="1"/>
          </p:cNvPicPr>
          <p:nvPr/>
        </p:nvPicPr>
        <p:blipFill>
          <a:blip r:embed="rId3"/>
          <a:srcRect t="12031" b="14281"/>
          <a:stretch>
            <a:fillRect/>
          </a:stretch>
        </p:blipFill>
        <p:spPr bwMode="auto">
          <a:xfrm>
            <a:off x="285720" y="1142984"/>
            <a:ext cx="505492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18" y="-357239"/>
            <a:ext cx="9620318" cy="7215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Леня Голиков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3357562"/>
            <a:ext cx="3571900" cy="32147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Когда его родное село захватил враг, мальчик ушел к партизанам.</a:t>
            </a:r>
            <a:br>
              <a:rPr lang="ru-RU" dirty="0" smtClean="0"/>
            </a:br>
            <a:r>
              <a:rPr lang="ru-RU" dirty="0" smtClean="0"/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склады…</a:t>
            </a:r>
            <a:br>
              <a:rPr lang="ru-RU" dirty="0" smtClean="0"/>
            </a:br>
            <a:r>
              <a:rPr lang="ru-RU" dirty="0" smtClean="0"/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br>
              <a:rPr lang="ru-RU" dirty="0" smtClean="0"/>
            </a:br>
            <a:r>
              <a:rPr lang="ru-RU" dirty="0" smtClean="0"/>
              <a:t>Немало было еще боев в его недолгой жизни!  </a:t>
            </a:r>
          </a:p>
          <a:p>
            <a:pPr>
              <a:buNone/>
            </a:pPr>
            <a:r>
              <a:rPr lang="ru-RU" dirty="0" smtClean="0"/>
              <a:t>Он погиб под селом Острая Лука зимой 1943 года, когда особенно лютовал враг, почувствовав, что горит под ногами у него земля, что не будет ему пощады…</a:t>
            </a:r>
            <a:br>
              <a:rPr lang="ru-RU" dirty="0" smtClean="0"/>
            </a:br>
            <a:r>
              <a:rPr lang="ru-RU" dirty="0" smtClean="0"/>
              <a:t>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:\пионеры герои  (2)\009[1].jpg"/>
          <p:cNvPicPr>
            <a:picLocks noChangeAspect="1" noChangeArrowheads="1"/>
          </p:cNvPicPr>
          <p:nvPr/>
        </p:nvPicPr>
        <p:blipFill>
          <a:blip r:embed="rId3"/>
          <a:srcRect l="1794" t="10116" r="3145" b="14739"/>
          <a:stretch>
            <a:fillRect/>
          </a:stretch>
        </p:blipFill>
        <p:spPr bwMode="auto">
          <a:xfrm>
            <a:off x="214282" y="928670"/>
            <a:ext cx="502401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900486" cy="98903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Витя Хоменко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00306"/>
            <a:ext cx="3500462" cy="38576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Свой героический путь борьбы с фашистами пионер Витя Хоменко прошел в подпольной организации "Николаевский центр".</a:t>
            </a:r>
            <a:br>
              <a:rPr lang="ru-RU" dirty="0" smtClean="0"/>
            </a:br>
            <a:r>
              <a:rPr lang="ru-RU" dirty="0" smtClean="0"/>
              <a:t>…В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 пьяных спорах фашисты выбалтывали сведения, которые очень интересовали "Николаевский центр".</a:t>
            </a:r>
            <a:br>
              <a:rPr lang="ru-RU" dirty="0" smtClean="0"/>
            </a:br>
            <a:r>
              <a:rPr lang="ru-RU" dirty="0" smtClean="0"/>
              <a:t>Быстрого, смышленого мальчишку офицеры стали посылать с поручениями, а вскоре и вовсе сделали посыльным при штабе. Им и в голову не могло прийти, что самые секретные пакеты первыми читали подпольщики на явке…</a:t>
            </a:r>
            <a:br>
              <a:rPr lang="ru-RU" dirty="0" smtClean="0"/>
            </a:br>
            <a:r>
              <a:rPr lang="ru-RU" dirty="0" smtClean="0"/>
              <a:t>Вместе с Шурой </a:t>
            </a:r>
            <a:r>
              <a:rPr lang="ru-RU" dirty="0" err="1" smtClean="0"/>
              <a:t>Кобером</a:t>
            </a:r>
            <a:r>
              <a:rPr lang="ru-RU" dirty="0" smtClean="0"/>
              <a:t>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 dirty="0" smtClean="0"/>
            </a:br>
            <a:r>
              <a:rPr lang="ru-RU" dirty="0" smtClean="0"/>
              <a:t>Вернувшись в Николаев, ребята доставили подпольщикам радиопередатчик, взрывчатку, оружие. И снова борьба без страха и колебания. 5 декабря 1942 года были схвачены фашистами и казнены десять подпольщиков. Среди них два мальчика - Шура </a:t>
            </a:r>
            <a:r>
              <a:rPr lang="ru-RU" dirty="0" err="1" smtClean="0"/>
              <a:t>Кобер</a:t>
            </a:r>
            <a:r>
              <a:rPr lang="ru-RU" dirty="0" smtClean="0"/>
              <a:t> и Витя Хоменко. Они жили героями и погибли как герои.</a:t>
            </a:r>
            <a:br>
              <a:rPr lang="ru-RU" dirty="0" smtClean="0"/>
            </a:br>
            <a:r>
              <a:rPr lang="ru-RU" dirty="0" smtClean="0"/>
              <a:t>Орденом Отечественной войны 1 степени - посмертно - наградила Родина своего бесстрашного сына. Имя Вити Хоменко носит школа, в которой он учился.</a:t>
            </a:r>
          </a:p>
          <a:p>
            <a:endParaRPr lang="ru-RU" dirty="0"/>
          </a:p>
        </p:txBody>
      </p:sp>
      <p:pic>
        <p:nvPicPr>
          <p:cNvPr id="5122" name="Picture 2" descr="H:\пионеры герои  (2)\007[1].jpg"/>
          <p:cNvPicPr>
            <a:picLocks noChangeAspect="1" noChangeArrowheads="1"/>
          </p:cNvPicPr>
          <p:nvPr/>
        </p:nvPicPr>
        <p:blipFill>
          <a:blip r:embed="rId4"/>
          <a:srcRect t="12108" r="3508" b="13516"/>
          <a:stretch>
            <a:fillRect/>
          </a:stretch>
        </p:blipFill>
        <p:spPr bwMode="auto">
          <a:xfrm>
            <a:off x="4286248" y="1142984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H:\пионеры герои  (2)\004[1].jpg"/>
          <p:cNvPicPr>
            <a:picLocks noChangeAspect="1" noChangeArrowheads="1"/>
          </p:cNvPicPr>
          <p:nvPr/>
        </p:nvPicPr>
        <p:blipFill>
          <a:blip r:embed="rId3"/>
          <a:srcRect l="3521" r="1408" b="14832"/>
          <a:stretch>
            <a:fillRect/>
          </a:stretch>
        </p:blipFill>
        <p:spPr bwMode="auto">
          <a:xfrm>
            <a:off x="5643570" y="142852"/>
            <a:ext cx="3343298" cy="3714776"/>
          </a:xfrm>
          <a:prstGeom prst="rect">
            <a:avLst/>
          </a:prstGeom>
          <a:noFill/>
        </p:spPr>
      </p:pic>
      <p:pic>
        <p:nvPicPr>
          <p:cNvPr id="7173" name="Picture 5" descr="H:\пионеры герои  (2)\001[1].jpg"/>
          <p:cNvPicPr>
            <a:picLocks noChangeAspect="1" noChangeArrowheads="1"/>
          </p:cNvPicPr>
          <p:nvPr/>
        </p:nvPicPr>
        <p:blipFill>
          <a:blip r:embed="rId4"/>
          <a:srcRect l="2427" r="2912" b="15013"/>
          <a:stretch>
            <a:fillRect/>
          </a:stretch>
        </p:blipFill>
        <p:spPr bwMode="auto">
          <a:xfrm>
            <a:off x="142844" y="214290"/>
            <a:ext cx="3304423" cy="3643338"/>
          </a:xfrm>
          <a:prstGeom prst="rect">
            <a:avLst/>
          </a:prstGeom>
          <a:noFill/>
        </p:spPr>
      </p:pic>
      <p:pic>
        <p:nvPicPr>
          <p:cNvPr id="7175" name="Picture 7" descr="H:\пионеры герои  (2)\nina[1].jpg"/>
          <p:cNvPicPr>
            <a:picLocks noChangeAspect="1" noChangeArrowheads="1"/>
          </p:cNvPicPr>
          <p:nvPr/>
        </p:nvPicPr>
        <p:blipFill>
          <a:blip r:embed="rId5"/>
          <a:srcRect l="6173" t="4774" r="4320" b="18843"/>
          <a:stretch>
            <a:fillRect/>
          </a:stretch>
        </p:blipFill>
        <p:spPr bwMode="auto">
          <a:xfrm>
            <a:off x="1071538" y="3143248"/>
            <a:ext cx="3237034" cy="3571900"/>
          </a:xfrm>
          <a:prstGeom prst="rect">
            <a:avLst/>
          </a:prstGeom>
          <a:noFill/>
        </p:spPr>
      </p:pic>
      <p:pic>
        <p:nvPicPr>
          <p:cNvPr id="7176" name="Picture 8" descr="H:\пионеры герои  (2)\008[1].jpg"/>
          <p:cNvPicPr>
            <a:picLocks noChangeAspect="1" noChangeArrowheads="1"/>
          </p:cNvPicPr>
          <p:nvPr/>
        </p:nvPicPr>
        <p:blipFill>
          <a:blip r:embed="rId6"/>
          <a:srcRect b="15343"/>
          <a:stretch>
            <a:fillRect/>
          </a:stretch>
        </p:blipFill>
        <p:spPr bwMode="auto">
          <a:xfrm>
            <a:off x="4357686" y="3071810"/>
            <a:ext cx="3398684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714357"/>
            <a:ext cx="228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Пионеры герои 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Учащиеся 5-го «В» класса совместно со школьной библиотекой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b="1" i="1" dirty="0" smtClean="0"/>
              <a:t>В </a:t>
            </a:r>
            <a:r>
              <a:rPr lang="ru-RU" sz="2000" b="1" i="1" dirty="0" err="1" smtClean="0"/>
              <a:t>предверии</a:t>
            </a:r>
            <a:r>
              <a:rPr lang="ru-RU" sz="2000" b="1" i="1" dirty="0" smtClean="0"/>
              <a:t> Дня Победы провели обсуждение книги Л.Воронковой «Девочка из города»</a:t>
            </a:r>
          </a:p>
          <a:p>
            <a:pPr>
              <a:buNone/>
            </a:pPr>
            <a:r>
              <a:rPr lang="ru-RU" sz="2000" b="1" i="1" dirty="0" smtClean="0"/>
              <a:t>Перед конференцией каждый из детей не только прочитал </a:t>
            </a:r>
            <a:r>
              <a:rPr lang="ru-RU" sz="2000" b="1" i="1" dirty="0" err="1" smtClean="0"/>
              <a:t>книгу,но</a:t>
            </a:r>
            <a:r>
              <a:rPr lang="ru-RU" sz="2000" b="1" i="1" dirty="0" smtClean="0"/>
              <a:t> и обсудил со своими близкими родственниками участие  своей семьи в Великой Отечественной войне. Многим бабушки и </a:t>
            </a:r>
            <a:r>
              <a:rPr lang="ru-RU" sz="2000" b="1" i="1" dirty="0" err="1" smtClean="0"/>
              <a:t>дедушки,мамы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</a:t>
            </a:r>
            <a:r>
              <a:rPr lang="ru-RU" sz="2000" b="1" i="1" dirty="0" smtClean="0"/>
              <a:t> папы рассказали о жизни в военные и послевоенные годы, вспомнили моменты схожие с эпизодами книги. </a:t>
            </a:r>
          </a:p>
          <a:p>
            <a:pPr>
              <a:buNone/>
            </a:pPr>
            <a:r>
              <a:rPr lang="ru-RU" sz="2000" b="1" i="1" dirty="0" smtClean="0"/>
              <a:t>Учащиеся с огромным интересом отвечали на вопросы </a:t>
            </a:r>
            <a:r>
              <a:rPr lang="ru-RU" sz="2000" b="1" i="1" dirty="0" err="1" smtClean="0"/>
              <a:t>викторины,которые</a:t>
            </a:r>
            <a:r>
              <a:rPr lang="ru-RU" sz="2000" b="1" i="1" dirty="0" smtClean="0"/>
              <a:t> приготовила для них </a:t>
            </a:r>
            <a:r>
              <a:rPr lang="ru-RU" sz="2000" b="1" i="1" dirty="0" err="1" smtClean="0"/>
              <a:t>библиотекарь-Башмакова</a:t>
            </a:r>
            <a:r>
              <a:rPr lang="ru-RU" sz="2000" b="1" i="1" dirty="0" smtClean="0"/>
              <a:t> И.И.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езентациии  ПДД\картинки\материал\winwall6956_24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2571768" cy="18573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Пионеры герои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ркен</a:t>
            </a:r>
            <a:endParaRPr lang="ru-RU" dirty="0"/>
          </a:p>
        </p:txBody>
      </p:sp>
      <p:pic>
        <p:nvPicPr>
          <p:cNvPr id="4" name="Picture 6" descr="H:\пионеры герои  (2)\lida[1].jpg"/>
          <p:cNvPicPr>
            <a:picLocks noChangeAspect="1" noChangeArrowheads="1"/>
          </p:cNvPicPr>
          <p:nvPr/>
        </p:nvPicPr>
        <p:blipFill>
          <a:blip r:embed="rId3"/>
          <a:srcRect l="4960" t="1997" r="3274" b="18111"/>
          <a:stretch>
            <a:fillRect/>
          </a:stretch>
        </p:blipFill>
        <p:spPr bwMode="auto">
          <a:xfrm>
            <a:off x="0" y="214290"/>
            <a:ext cx="3237928" cy="3500462"/>
          </a:xfrm>
          <a:prstGeom prst="rect">
            <a:avLst/>
          </a:prstGeom>
          <a:noFill/>
        </p:spPr>
      </p:pic>
      <p:pic>
        <p:nvPicPr>
          <p:cNvPr id="5" name="Picture 4" descr="H:\пионеры герои  (2)\002[1].jpg"/>
          <p:cNvPicPr>
            <a:picLocks noChangeAspect="1" noChangeArrowheads="1"/>
          </p:cNvPicPr>
          <p:nvPr/>
        </p:nvPicPr>
        <p:blipFill>
          <a:blip r:embed="rId4"/>
          <a:srcRect l="2392" t="3796" r="1913" b="12685"/>
          <a:stretch>
            <a:fillRect/>
          </a:stretch>
        </p:blipFill>
        <p:spPr bwMode="auto">
          <a:xfrm>
            <a:off x="2500298" y="2928934"/>
            <a:ext cx="3312104" cy="3643314"/>
          </a:xfrm>
          <a:prstGeom prst="rect">
            <a:avLst/>
          </a:prstGeom>
          <a:noFill/>
        </p:spPr>
      </p:pic>
      <p:pic>
        <p:nvPicPr>
          <p:cNvPr id="6" name="Picture 2" descr="H:\пионеры герои  (2)\005[1].jpg"/>
          <p:cNvPicPr>
            <a:picLocks noChangeAspect="1" noChangeArrowheads="1"/>
          </p:cNvPicPr>
          <p:nvPr/>
        </p:nvPicPr>
        <p:blipFill>
          <a:blip r:embed="rId5"/>
          <a:srcRect l="3425" t="5356" r="4109" b="14299"/>
          <a:stretch>
            <a:fillRect/>
          </a:stretch>
        </p:blipFill>
        <p:spPr bwMode="auto">
          <a:xfrm>
            <a:off x="5643570" y="500042"/>
            <a:ext cx="334329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0507_18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30678"/>
            <a:ext cx="6660647" cy="4995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Кто испугал </a:t>
            </a: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Валентинку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на улице? </a:t>
            </a:r>
          </a:p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козёл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б)  бык 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в)  конь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849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660066"/>
                </a:solidFill>
                <a:latin typeface="Century Schoolbook" pitchFamily="18" charset="0"/>
              </a:rPr>
              <a:t>.  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 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Какую радость принёс дедушка в дом? </a:t>
            </a: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а)  медаль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б)  выигрыш по займу 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в)  письмо с фронта </a:t>
            </a:r>
            <a:endParaRPr lang="en-US" sz="24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11268" name="Picture 4" descr="C:\Documents and Settings\Вера\Рабочий стол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224136" cy="169799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08720"/>
            <a:ext cx="7740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 каких птичках рассказывали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Романок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Валентинка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?</a:t>
            </a:r>
          </a:p>
          <a:p>
            <a:pPr marL="457200" indent="-4572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воробей, синичка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б)   варакушка, колибри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в)   скворец, кукушка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21297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660066"/>
                </a:solidFill>
                <a:latin typeface="Century Schoolbook" pitchFamily="18" charset="0"/>
              </a:rPr>
              <a:t>. 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За что рассердилась мать на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Таиску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, ругая её такими словами</a:t>
            </a:r>
            <a:r>
              <a:rPr lang="ru-RU" sz="2400" i="1" dirty="0" smtClean="0"/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Century Schoolbook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ru-RU" sz="2000" dirty="0" smtClean="0"/>
              <a:t>Бессовестная! – кричала она на </a:t>
            </a:r>
            <a:r>
              <a:rPr lang="ru-RU" sz="2000" dirty="0" err="1" smtClean="0"/>
              <a:t>Таиску</a:t>
            </a:r>
            <a:r>
              <a:rPr lang="ru-RU" sz="2000" dirty="0" smtClean="0"/>
              <a:t>. – Жалости у тебя нету! Сердца у тебя нету! Или у тебя вместо головы пустой котелок на плечах? </a:t>
            </a: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)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вместо сахара дала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Валентинке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соли.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б)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без разрешения убежала на улицу.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в)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Таиска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спросила: правда, что мамку </a:t>
            </a:r>
            <a:r>
              <a:rPr lang="ru-RU" sz="2400" b="1" i="1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Валентинки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немцы убили? 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  </a:t>
            </a:r>
            <a:endParaRPr lang="en-US" sz="28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5128" name="Picture 8" descr="C:\Documents and Settings\Вера\Рабочий стол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62880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96752"/>
            <a:ext cx="7740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Как называлось село, где осталась девочка?</a:t>
            </a:r>
          </a:p>
          <a:p>
            <a:pPr marL="457200" indent="-4572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Нежданово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pPr marL="457200" indent="-45720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б)   Крюково</a:t>
            </a:r>
          </a:p>
          <a:p>
            <a:pPr marL="457200" indent="-45720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в)  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Нечаево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128" y="35010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660066"/>
                </a:solidFill>
                <a:latin typeface="Century Schoolbook" pitchFamily="18" charset="0"/>
              </a:rPr>
              <a:t>.  </a:t>
            </a:r>
            <a:r>
              <a:rPr lang="ru-RU" sz="2800" b="1" u="sng" dirty="0" smtClean="0">
                <a:solidFill>
                  <a:srgbClr val="660066"/>
                </a:solidFill>
                <a:latin typeface="Century Schoolbook" pitchFamily="18" charset="0"/>
              </a:rPr>
              <a:t>Сколько детей было в семье Дарьи </a:t>
            </a:r>
            <a:r>
              <a:rPr lang="ru-RU" sz="2800" b="1" u="sng" dirty="0" err="1" smtClean="0">
                <a:solidFill>
                  <a:srgbClr val="660066"/>
                </a:solidFill>
                <a:latin typeface="Century Schoolbook" pitchFamily="18" charset="0"/>
              </a:rPr>
              <a:t>Шалихиной</a:t>
            </a:r>
            <a:r>
              <a:rPr lang="ru-RU" sz="2800" b="1" u="sng" dirty="0" smtClean="0">
                <a:solidFill>
                  <a:srgbClr val="660066"/>
                </a:solidFill>
                <a:latin typeface="Century Schoolbook" pitchFamily="18" charset="0"/>
              </a:rPr>
              <a:t>?</a:t>
            </a:r>
          </a:p>
          <a:p>
            <a:pPr marL="457200" indent="-457200"/>
            <a:r>
              <a:rPr lang="ru-RU" sz="2800" dirty="0" smtClean="0">
                <a:solidFill>
                  <a:srgbClr val="660066"/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а)   четверо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б)   трое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в)   двое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  </a:t>
            </a:r>
            <a:endParaRPr lang="en-US" sz="28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C:\Documents and Settings\Вера\Рабочий стол\л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97152"/>
            <a:ext cx="1147141" cy="147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 какой войне идёт речь в повести?</a:t>
            </a:r>
          </a:p>
          <a:p>
            <a:pPr marL="457200" indent="-4572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 Первая мировая война</a:t>
            </a:r>
          </a:p>
          <a:p>
            <a:pPr marL="457200" indent="-45720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б)   Великая Отечественная война</a:t>
            </a:r>
          </a:p>
          <a:p>
            <a:pPr marL="457200" indent="-45720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    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42900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660066"/>
                </a:solidFill>
                <a:latin typeface="Century Schoolbook" pitchFamily="18" charset="0"/>
              </a:rPr>
              <a:t>. </a:t>
            </a:r>
            <a:r>
              <a:rPr lang="ru-RU" sz="2800" b="1" u="sng" dirty="0" smtClean="0">
                <a:solidFill>
                  <a:srgbClr val="660066"/>
                </a:solidFill>
                <a:latin typeface="Century Schoolbook" pitchFamily="18" charset="0"/>
              </a:rPr>
              <a:t>Как звали девочку из города?</a:t>
            </a:r>
          </a:p>
          <a:p>
            <a:pPr marL="457200" indent="-457200"/>
            <a:r>
              <a:rPr lang="ru-RU" sz="2800" dirty="0" smtClean="0">
                <a:solidFill>
                  <a:srgbClr val="660066"/>
                </a:solidFill>
                <a:latin typeface="Century Schoolbook" pitchFamily="18" charset="0"/>
              </a:rPr>
              <a:t>        </a:t>
            </a:r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а)   Груша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б)   Валя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в)   Даша</a:t>
            </a:r>
          </a:p>
          <a:p>
            <a:pPr marL="457200" indent="-457200"/>
            <a:r>
              <a:rPr lang="ru-RU" sz="2800" b="1" i="1" dirty="0" smtClean="0">
                <a:solidFill>
                  <a:srgbClr val="660066"/>
                </a:solidFill>
                <a:latin typeface="Century Schoolbook" pitchFamily="18" charset="0"/>
              </a:rPr>
              <a:t>          </a:t>
            </a:r>
            <a:endParaRPr lang="en-US" sz="28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3078" name="Picture 6" descr="C:\Documents and Settings\Вера\Рабочий стол\л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37112"/>
            <a:ext cx="1296144" cy="1661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0507_180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1071546"/>
            <a:ext cx="7436956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052736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Каких птиц испекла Дарья с детьми? </a:t>
            </a:r>
          </a:p>
          <a:p>
            <a:pPr marL="457200" indent="-45720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а)  синички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б)  журавлики 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   в)  жаворонки 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660066"/>
                </a:solidFill>
                <a:latin typeface="Century Schoolbook" pitchFamily="18" charset="0"/>
              </a:rPr>
              <a:t>. 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 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Какое качество характера проявила  </a:t>
            </a:r>
            <a:r>
              <a:rPr lang="ru-RU" sz="2400" b="1" u="sng" dirty="0" err="1" smtClean="0">
                <a:solidFill>
                  <a:srgbClr val="660066"/>
                </a:solidFill>
                <a:latin typeface="Century Schoolbook" pitchFamily="18" charset="0"/>
              </a:rPr>
              <a:t>Валентинка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, когда спасла </a:t>
            </a:r>
            <a:r>
              <a:rPr lang="ru-RU" sz="2400" b="1" u="sng" dirty="0" err="1" smtClean="0">
                <a:solidFill>
                  <a:srgbClr val="660066"/>
                </a:solidFill>
                <a:latin typeface="Century Schoolbook" pitchFamily="18" charset="0"/>
              </a:rPr>
              <a:t>Романка</a:t>
            </a:r>
            <a:r>
              <a:rPr lang="ru-RU" sz="2400" b="1" u="sng" dirty="0" smtClean="0">
                <a:solidFill>
                  <a:srgbClr val="660066"/>
                </a:solidFill>
                <a:latin typeface="Century Schoolbook" pitchFamily="18" charset="0"/>
              </a:rPr>
              <a:t> на реке? </a:t>
            </a:r>
          </a:p>
          <a:p>
            <a:pPr marL="457200" indent="-457200"/>
            <a:r>
              <a:rPr lang="ru-RU" sz="2400" dirty="0" smtClean="0">
                <a:solidFill>
                  <a:srgbClr val="660066"/>
                </a:solidFill>
                <a:latin typeface="Century Schoolbook" pitchFamily="18" charset="0"/>
              </a:rPr>
              <a:t>    </a:t>
            </a:r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а)  выносливость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б)  смелость</a:t>
            </a:r>
          </a:p>
          <a:p>
            <a:pPr marL="457200" indent="-457200"/>
            <a:r>
              <a:rPr lang="ru-RU" sz="2400" b="1" i="1" dirty="0" smtClean="0">
                <a:solidFill>
                  <a:srgbClr val="660066"/>
                </a:solidFill>
                <a:latin typeface="Century Schoolbook" pitchFamily="18" charset="0"/>
              </a:rPr>
              <a:t>    в)  трусость</a:t>
            </a:r>
            <a:endParaRPr lang="en-US" sz="2400" b="1" i="1" dirty="0">
              <a:solidFill>
                <a:srgbClr val="660066"/>
              </a:solidFill>
              <a:latin typeface="Century Schoolbook" pitchFamily="18" charset="0"/>
            </a:endParaRPr>
          </a:p>
        </p:txBody>
      </p:sp>
      <p:pic>
        <p:nvPicPr>
          <p:cNvPr id="10242" name="Picture 2" descr="C:\Documents and Settings\Вера\Рабочий стол\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21088"/>
            <a:ext cx="1224136" cy="18002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660066"/>
                  </a:solidFill>
                </a:ln>
                <a:pattFill prst="sphere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660066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dirty="0">
              <a:ln w="11430">
                <a:solidFill>
                  <a:srgbClr val="660066"/>
                </a:solidFill>
              </a:ln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660066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703</Words>
  <PresentationFormat>Экран (4:3)</PresentationFormat>
  <Paragraphs>105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Читательская конференция «Дети Войны»</vt:lpstr>
      <vt:lpstr>Слайд 2</vt:lpstr>
      <vt:lpstr>Слайд 3</vt:lpstr>
      <vt:lpstr>Проверь себя</vt:lpstr>
      <vt:lpstr>Проверь себя</vt:lpstr>
      <vt:lpstr>Проверь себя</vt:lpstr>
      <vt:lpstr>Проверь себя</vt:lpstr>
      <vt:lpstr>Слайд 8</vt:lpstr>
      <vt:lpstr>Проверь себя</vt:lpstr>
      <vt:lpstr>Проверь себя</vt:lpstr>
      <vt:lpstr>Проверь себя</vt:lpstr>
      <vt:lpstr>Проверь себя</vt:lpstr>
      <vt:lpstr>Слайд 13</vt:lpstr>
      <vt:lpstr>Валя Котик </vt:lpstr>
      <vt:lpstr>Марат Казей </vt:lpstr>
      <vt:lpstr>Зина Портнова </vt:lpstr>
      <vt:lpstr>Леня Голиков </vt:lpstr>
      <vt:lpstr>Витя Хоменко </vt:lpstr>
      <vt:lpstr>Слайд 19</vt:lpstr>
      <vt:lpstr>Пионеры герои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герои большой войны</dc:title>
  <cp:lastModifiedBy>psyh</cp:lastModifiedBy>
  <cp:revision>20</cp:revision>
  <dcterms:modified xsi:type="dcterms:W3CDTF">2015-05-08T08:43:40Z</dcterms:modified>
</cp:coreProperties>
</file>