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6" r:id="rId2"/>
    <p:sldId id="259" r:id="rId3"/>
    <p:sldId id="260" r:id="rId4"/>
    <p:sldId id="261" r:id="rId5"/>
    <p:sldId id="271" r:id="rId6"/>
    <p:sldId id="257" r:id="rId7"/>
    <p:sldId id="258" r:id="rId8"/>
    <p:sldId id="262" r:id="rId9"/>
    <p:sldId id="265" r:id="rId10"/>
    <p:sldId id="264" r:id="rId11"/>
    <p:sldId id="266" r:id="rId12"/>
    <p:sldId id="268" r:id="rId13"/>
    <p:sldId id="267" r:id="rId14"/>
    <p:sldId id="269" r:id="rId15"/>
    <p:sldId id="270" r:id="rId16"/>
    <p:sldId id="281" r:id="rId17"/>
    <p:sldId id="272" r:id="rId18"/>
    <p:sldId id="273" r:id="rId19"/>
    <p:sldId id="274" r:id="rId20"/>
    <p:sldId id="275" r:id="rId21"/>
    <p:sldId id="284" r:id="rId22"/>
    <p:sldId id="282" r:id="rId23"/>
    <p:sldId id="283" r:id="rId24"/>
    <p:sldId id="276" r:id="rId25"/>
    <p:sldId id="279" r:id="rId26"/>
    <p:sldId id="280" r:id="rId27"/>
    <p:sldId id="27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AF51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6" d="100"/>
          <a:sy n="66" d="100"/>
        </p:scale>
        <p:origin x="-77" y="-3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C3A00-BC0F-40C5-82DB-C63B5201A8F0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0B709-9354-46AB-8E62-423D9ED5CAB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0B709-9354-46AB-8E62-423D9ED5CABC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0B709-9354-46AB-8E62-423D9ED5CAB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0B709-9354-46AB-8E62-423D9ED5CABC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06.04.2015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miss.bobrinskaya@mail.ru" TargetMode="External"/><Relationship Id="rId2" Type="http://schemas.openxmlformats.org/officeDocument/2006/relationships/hyperlink" Target="mailto:vladimir.osipov44@mai.ru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717032"/>
            <a:ext cx="8820472" cy="2952328"/>
          </a:xfrm>
        </p:spPr>
        <p:txBody>
          <a:bodyPr/>
          <a:lstStyle/>
          <a:p>
            <a:pPr algn="l"/>
            <a:r>
              <a:rPr lang="ru-RU" sz="2400" b="1" dirty="0" smtClean="0"/>
              <a:t>        Знакомство </a:t>
            </a:r>
            <a:r>
              <a:rPr lang="ru-RU" sz="2400" dirty="0" smtClean="0"/>
              <a:t> учеников и учителей МОУ СОШ №43 </a:t>
            </a:r>
          </a:p>
          <a:p>
            <a:pPr algn="l"/>
            <a:r>
              <a:rPr lang="ru-RU" sz="2400" dirty="0" smtClean="0"/>
              <a:t>с  членами Тверского отделения Петровской академии наук  и искусств.</a:t>
            </a:r>
            <a:endParaRPr lang="ru-RU" sz="2400" b="1" dirty="0" smtClean="0"/>
          </a:p>
          <a:p>
            <a:pPr algn="l"/>
            <a:r>
              <a:rPr lang="ru-RU" sz="2400" b="1" dirty="0" smtClean="0"/>
              <a:t>        Презентация книги для детей  </a:t>
            </a:r>
            <a:r>
              <a:rPr lang="ru-RU" sz="2400" dirty="0" smtClean="0"/>
              <a:t>«Святой ТИХОН, Патриарх Московский и всея России. Рассказ-поучение Владимира Осипова».</a:t>
            </a:r>
          </a:p>
          <a:p>
            <a:pPr algn="l"/>
            <a:r>
              <a:rPr lang="ru-RU" sz="2400" b="1" i="1" dirty="0" smtClean="0"/>
              <a:t>                                       </a:t>
            </a:r>
            <a:r>
              <a:rPr lang="ru-RU" sz="2400" b="1" i="1" dirty="0" smtClean="0">
                <a:solidFill>
                  <a:schemeClr val="bg1"/>
                </a:solidFill>
              </a:rPr>
              <a:t>Город Тверь, 8 апреля 2015 года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32856"/>
            <a:ext cx="9144000" cy="1656184"/>
          </a:xfrm>
        </p:spPr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Литературная   встреча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«ТВЕРСКИЕ  АВТОРЫ - ШКОЛЬНИКАМ»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G:\Святой_Тихон\Верстка\Links\Эмблема академии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32656"/>
            <a:ext cx="1101092" cy="17446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3538736" cy="630093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Молитва  у  раки  со святыми  мощами Патриарха Тихона  в Большом  соборе  Донского  монастыря. Город  Москва, </a:t>
            </a:r>
            <a:br>
              <a:rPr lang="ru-RU" sz="2800" dirty="0" smtClean="0"/>
            </a:br>
            <a:r>
              <a:rPr lang="ru-RU" sz="2800" dirty="0" smtClean="0"/>
              <a:t>29  января  2006  года</a:t>
            </a:r>
            <a:endParaRPr lang="ru-RU" sz="2800" dirty="0"/>
          </a:p>
        </p:txBody>
      </p:sp>
      <p:pic>
        <p:nvPicPr>
          <p:cNvPr id="2050" name="Picture 2" descr="G:\Детская книга о ТИХОНЕ_2-е изд 2015\Иллюстрации к книге о Тихоне\Новые иллюстрации\Scan130-2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404664"/>
            <a:ext cx="4485289" cy="622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76672"/>
            <a:ext cx="2057400" cy="1066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12160" y="548680"/>
            <a:ext cx="2674640" cy="5832648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/>
              <a:t>Икона «Собор святых в Тверской земле просиявших», в центре которой изображение Патриарха ТИХОНА.</a:t>
            </a:r>
          </a:p>
          <a:p>
            <a:r>
              <a:rPr lang="ru-RU" sz="2400" dirty="0" smtClean="0"/>
              <a:t>Воскресенский кафедральный собор.</a:t>
            </a:r>
          </a:p>
          <a:p>
            <a:r>
              <a:rPr lang="ru-RU" sz="2400" dirty="0" smtClean="0"/>
              <a:t> Город Тверь</a:t>
            </a:r>
            <a:endParaRPr lang="ru-RU" sz="2400" dirty="0"/>
          </a:p>
        </p:txBody>
      </p:sp>
      <p:pic>
        <p:nvPicPr>
          <p:cNvPr id="4098" name="Picture 2" descr="G:\Детская книга о ТИХОНЕ_2-е изд 2015\Иллюстрации к книге о Тихоне\Собор тверских святых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3937" b="13937"/>
          <a:stretch>
            <a:fillRect/>
          </a:stretch>
        </p:blipFill>
        <p:spPr bwMode="auto">
          <a:xfrm>
            <a:off x="-252536" y="0"/>
            <a:ext cx="6060174" cy="6912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589240"/>
            <a:ext cx="7848872" cy="126876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Отреставрированные Никольская и Покровская церкви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Свято -</a:t>
            </a:r>
            <a:r>
              <a:rPr lang="ru-RU" sz="2400" dirty="0" err="1" smtClean="0">
                <a:solidFill>
                  <a:schemeClr val="bg1"/>
                </a:solidFill>
              </a:rPr>
              <a:t>Тихоновского</a:t>
            </a:r>
            <a:r>
              <a:rPr lang="ru-RU" sz="2400" dirty="0" smtClean="0">
                <a:solidFill>
                  <a:schemeClr val="bg1"/>
                </a:solidFill>
              </a:rPr>
              <a:t> женского монастыря.   Город Торопец.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9 октября 2013 г.     </a:t>
            </a:r>
            <a:r>
              <a:rPr lang="ru-RU" sz="2400" i="1" dirty="0" smtClean="0">
                <a:solidFill>
                  <a:srgbClr val="002060"/>
                </a:solidFill>
              </a:rPr>
              <a:t>Фото Владимира Осипова</a:t>
            </a:r>
            <a:endParaRPr lang="ru-RU" sz="2400" i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G:\Детская книга о ТИХОНЕ_2-е изд 2015\Иллюстрации к книге о Тихоне\PICT42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7548331" cy="5661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24744"/>
            <a:ext cx="2057400" cy="1066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92080" y="548680"/>
            <a:ext cx="3394720" cy="5976664"/>
          </a:xfrm>
        </p:spPr>
        <p:txBody>
          <a:bodyPr>
            <a:noAutofit/>
          </a:bodyPr>
          <a:lstStyle/>
          <a:p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Икона святого Патриарха ТИХОНА на полотне маслом в </a:t>
            </a:r>
            <a:r>
              <a:rPr lang="ru-RU" sz="2400" dirty="0" err="1" smtClean="0"/>
              <a:t>Свято-Тихоновском</a:t>
            </a:r>
            <a:r>
              <a:rPr lang="ru-RU" sz="2400" dirty="0" smtClean="0"/>
              <a:t> женском монастыре в городе Торопце Тверской области.</a:t>
            </a:r>
          </a:p>
          <a:p>
            <a:r>
              <a:rPr lang="ru-RU" sz="2400" i="1" dirty="0" smtClean="0">
                <a:solidFill>
                  <a:srgbClr val="FF0000"/>
                </a:solidFill>
              </a:rPr>
              <a:t>Фото   Владимира Осипова</a:t>
            </a:r>
            <a:endParaRPr lang="ru-RU" sz="2400" i="1" dirty="0">
              <a:solidFill>
                <a:srgbClr val="FF0000"/>
              </a:solidFill>
            </a:endParaRPr>
          </a:p>
        </p:txBody>
      </p:sp>
      <p:pic>
        <p:nvPicPr>
          <p:cNvPr id="5123" name="Picture 3" descr="G:\Детская книга о ТИХОНЕ_2-е изд 2015\Иллюстрации к книге о Тихоне\PICT564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972" r="1972"/>
          <a:stretch>
            <a:fillRect/>
          </a:stretch>
        </p:blipFill>
        <p:spPr bwMode="auto">
          <a:xfrm>
            <a:off x="457200" y="457200"/>
            <a:ext cx="4475163" cy="6211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777880"/>
            <a:ext cx="8712968" cy="108012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Музей Патриарха Тихона  в городе Торопце в Спасском </a:t>
            </a:r>
            <a:r>
              <a:rPr lang="ru-RU" sz="2200" dirty="0" smtClean="0">
                <a:solidFill>
                  <a:srgbClr val="002060"/>
                </a:solidFill>
              </a:rPr>
              <a:t>переулке в доме 11, </a:t>
            </a:r>
            <a:br>
              <a:rPr lang="ru-RU" sz="2200" dirty="0" smtClean="0">
                <a:solidFill>
                  <a:srgbClr val="002060"/>
                </a:solidFill>
              </a:rPr>
            </a:br>
            <a:r>
              <a:rPr lang="ru-RU" sz="2200" dirty="0" smtClean="0">
                <a:solidFill>
                  <a:srgbClr val="002060"/>
                </a:solidFill>
              </a:rPr>
              <a:t>где  с 1869 по 1878 гг. жил Вася Беллавин с батюшкой, матушкой и тремя братьями. </a:t>
            </a:r>
            <a:br>
              <a:rPr lang="ru-RU" sz="2200" dirty="0" smtClean="0">
                <a:solidFill>
                  <a:srgbClr val="002060"/>
                </a:solidFill>
              </a:rPr>
            </a:br>
            <a:r>
              <a:rPr lang="ru-RU" sz="2200" dirty="0" smtClean="0">
                <a:solidFill>
                  <a:srgbClr val="002060"/>
                </a:solidFill>
              </a:rPr>
              <a:t>(г. Торопец, 4 февраля 2009 г.)</a:t>
            </a:r>
            <a:r>
              <a:rPr lang="ru-RU" sz="2400" dirty="0" smtClean="0"/>
              <a:t>.                   </a:t>
            </a:r>
            <a:r>
              <a:rPr lang="ru-RU" sz="2400" i="1" dirty="0" smtClean="0">
                <a:solidFill>
                  <a:srgbClr val="FF0000"/>
                </a:solidFill>
              </a:rPr>
              <a:t>Фото Владимира Осипова</a:t>
            </a:r>
            <a:endParaRPr lang="ru-RU" sz="2400" i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G:\Детская книга о ТИХОНЕ_2-е изд 2015\Иллюстрации к книге о Тихоне\PICT15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88640"/>
            <a:ext cx="7500325" cy="5625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5993904"/>
            <a:ext cx="8229600" cy="603448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chemeClr val="bg1"/>
                </a:solidFill>
              </a:rPr>
              <a:t>Белые лебеди и серые утки на незамерзающей реке Торопе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(Центр Торопца, 3 февраля 2010 г.)         </a:t>
            </a:r>
            <a:r>
              <a:rPr lang="ru-RU" sz="2400" i="1" dirty="0" smtClean="0">
                <a:solidFill>
                  <a:srgbClr val="002060"/>
                </a:solidFill>
              </a:rPr>
              <a:t>Фото Владимира Осипова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9218" name="Picture 2" descr="G:\Детская книга о ТИХОНЕ_2-е изд 2015\Иллюстрации к книге о Тихоне\5_PICT15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60648"/>
            <a:ext cx="7488767" cy="561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093296"/>
            <a:ext cx="8229600" cy="46828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1266" name="Picture 2" descr="D:\_ТАТЬЯНА\Рабочий стол\Новая папка\__20110127_1858832414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60648"/>
            <a:ext cx="4752528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3212976"/>
            <a:ext cx="2915816" cy="1944216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</a:rPr>
              <a:t>Изюмова</a:t>
            </a:r>
            <a:r>
              <a:rPr lang="ru-RU" sz="2800" b="1" dirty="0" smtClean="0">
                <a:solidFill>
                  <a:srgbClr val="FF0000"/>
                </a:solidFill>
              </a:rPr>
              <a:t> Анна,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ученица 6 класса «Г» МОУ СОШ № 43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074" name="Picture 2" descr="D:\_ТАТЬЯНА\Рабочий стол\Новая папка\PA1501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76672"/>
            <a:ext cx="6010407" cy="5910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6093296"/>
            <a:ext cx="8229600" cy="571128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 Григорьева Наталья</a:t>
            </a: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  <a:t>, ученица </a:t>
            </a:r>
            <a:r>
              <a:rPr lang="ru-RU" sz="4000" dirty="0" smtClean="0">
                <a:solidFill>
                  <a:schemeClr val="bg2">
                    <a:lumMod val="75000"/>
                  </a:schemeClr>
                </a:solidFill>
              </a:rPr>
              <a:t>11</a:t>
            </a: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  <a:t> класса «А» МОУ СОШ № 43</a:t>
            </a:r>
            <a:endParaRPr lang="ru-RU"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099" name="Picture 3" descr="D:\_ТАТЬЯНА\Рабочий стол\Новая папка\_DSC10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32656"/>
            <a:ext cx="4214878" cy="5832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68431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Лесковая Лариса Борисовна, </a:t>
            </a:r>
            <a:r>
              <a:rPr lang="ru-RU" sz="2400" dirty="0" smtClean="0"/>
              <a:t>учитель  русского языка  и литературы  и  основ православной культуры в МОУ СОШ № 43</a:t>
            </a:r>
            <a:endParaRPr lang="ru-RU" sz="2400" dirty="0"/>
          </a:p>
        </p:txBody>
      </p:sp>
      <p:pic>
        <p:nvPicPr>
          <p:cNvPr id="5122" name="Picture 2" descr="D:\_ТАТЬЯНА\Рабочий стол\Новая папка\P3251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8922" y="908720"/>
            <a:ext cx="5097757" cy="5681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64088" y="476672"/>
            <a:ext cx="3779912" cy="612068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Осипов Владимир Глебович –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400" dirty="0" smtClean="0">
                <a:solidFill>
                  <a:schemeClr val="bg1"/>
                </a:solidFill>
              </a:rPr>
              <a:t>академик Петровской академии наук  и  искусств, председатель Тверского регионального отделения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этой  академии.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Преподаватель высшей школы, доцент, кандидат философских наук, более 30 лет проработал в Тверском государственном университете.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Учёный, общественный деятель, писатель, краевед, фотограф.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/>
          </a:p>
        </p:txBody>
      </p:sp>
      <p:pic>
        <p:nvPicPr>
          <p:cNvPr id="2050" name="Picture 2" descr="F:\Фото Владимира Осипова\5_Фотогалерея В.Г.Осипова\ПОРТРЕТЫ ОВГ\Фотоальбом №1_ПОРТРЕТЫ\Фотоальбом №1_ПОРТРЕТЫ_цвет\Фото ШЕН\P7045578-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4590511" cy="612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024" y="476672"/>
            <a:ext cx="8784976" cy="100811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    Гайдуков В.Н</a:t>
            </a: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. – заместитель по науке руководителя Тверского научного центра комплексного изучения человека,  член президиума Тверского отделения Петровской академии наук и искусств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291" name="Picture 3" descr="F:\Фото Владимира Осипова\7_Члены ТОПАНИ\Гайдуков Владимир Николаевич\Гайдуков Владимир Николаевич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628800"/>
            <a:ext cx="5976664" cy="48893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1520" y="3699804"/>
            <a:ext cx="8892480" cy="2897548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err="1" smtClean="0"/>
              <a:t>Человековедение</a:t>
            </a:r>
            <a:r>
              <a:rPr lang="ru-RU" dirty="0" smtClean="0"/>
              <a:t> :  проблемы комплексного изучения и гармоничного развития человека </a:t>
            </a:r>
            <a:r>
              <a:rPr lang="ru-RU" i="1" dirty="0" smtClean="0"/>
              <a:t>(с 1989 года).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/>
              <a:t> Михаил Ярославич Тверской: личность, эпоха, наследие </a:t>
            </a:r>
            <a:r>
              <a:rPr lang="ru-RU" i="1" dirty="0" smtClean="0"/>
              <a:t>(с 1996 года).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/>
              <a:t> Союз науки и православия в стратегическом развитии России третьего тысячелетия  </a:t>
            </a:r>
            <a:r>
              <a:rPr lang="ru-RU" i="1" dirty="0" smtClean="0"/>
              <a:t>(с 2000 года).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/>
              <a:t> Патриарх ТИХОН – духовный вождь Русского мира </a:t>
            </a:r>
            <a:r>
              <a:rPr lang="ru-RU" i="1" dirty="0" smtClean="0"/>
              <a:t>(с 2006 г.)</a:t>
            </a:r>
            <a:endParaRPr lang="ru-RU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8305800" cy="2376264"/>
          </a:xfrm>
        </p:spPr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</a:rPr>
              <a:t>Гайдуков В.Н. </a:t>
            </a: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solidFill>
                  <a:schemeClr val="bg2">
                    <a:lumMod val="75000"/>
                  </a:schemeClr>
                </a:solidFill>
              </a:rPr>
              <a:t> «Программы  и исследования </a:t>
            </a:r>
            <a:br>
              <a:rPr lang="ru-RU" sz="36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bg2">
                    <a:lumMod val="75000"/>
                  </a:schemeClr>
                </a:solidFill>
              </a:rPr>
              <a:t>Тверского регионального  отделения </a:t>
            </a:r>
            <a:br>
              <a:rPr lang="ru-RU" sz="36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bg2">
                    <a:lumMod val="75000"/>
                  </a:schemeClr>
                </a:solidFill>
              </a:rPr>
              <a:t>Петровской академии наук и искусств»</a:t>
            </a:r>
            <a:endParaRPr lang="ru-RU" sz="36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3312368" cy="587727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Демидов Иван Владимирович </a:t>
            </a:r>
            <a:r>
              <a:rPr lang="ru-RU" sz="2400" dirty="0" smtClean="0">
                <a:solidFill>
                  <a:schemeClr val="bg1"/>
                </a:solidFill>
              </a:rPr>
              <a:t>– поэт, заместитель председателя литературного объединения «Тверское товарищество писателей»,  учредитель Тверского отделения Международного общественного  объединения «Русское Собрание»,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 директор «</a:t>
            </a:r>
            <a:r>
              <a:rPr lang="ru-RU" sz="2400" dirty="0" err="1" smtClean="0">
                <a:solidFill>
                  <a:schemeClr val="bg1"/>
                </a:solidFill>
              </a:rPr>
              <a:t>Тверьфильмофонда</a:t>
            </a:r>
            <a:r>
              <a:rPr lang="ru-RU" sz="2400" dirty="0" smtClean="0">
                <a:solidFill>
                  <a:schemeClr val="bg1"/>
                </a:solidFill>
              </a:rPr>
              <a:t>»</a:t>
            </a:r>
            <a:endParaRPr lang="ru-RU" sz="2400" dirty="0"/>
          </a:p>
        </p:txBody>
      </p:sp>
      <p:pic>
        <p:nvPicPr>
          <p:cNvPr id="13314" name="Picture 2" descr="D:\_ТАТЬЯНА\Рабочий стол\Новая папка\P7051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404664"/>
            <a:ext cx="4936416" cy="6453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Фото Владимира Осипова\1_ФОТОАРХИВ текущий\Фото В.Осипова_2014\14.03.18_Встреча в СОШ№43\P3180624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522" y="3212976"/>
            <a:ext cx="4475989" cy="3356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9" name="Picture 3" descr="D:\_ТАТЬЯНА\Рабочий стол\Новая папка\PICT06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916832"/>
            <a:ext cx="3995936" cy="2981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0" name="Picture 4" descr="G:\Детская книга о ТИХОНЕ_2-е изд 2015\Святой_Тихон\Верстка\Links\Эмблема академии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2656"/>
            <a:ext cx="1584176" cy="2510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:\Эмблема школа скан.bmp"/>
          <p:cNvPicPr/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7380312" y="5013176"/>
            <a:ext cx="1360170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332656"/>
            <a:ext cx="6768752" cy="157579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Участие Петровской академии наук и искусств в совместных мероприятиях средней школы № 43 города Твери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9144000" cy="97234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                                     Заседание клуба любителей книги, </a:t>
            </a:r>
            <a:b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</a:rPr>
              <a:t>XVIII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 литературный праздник в МОУ СОШ № 43  21 мая 2011 года</a:t>
            </a:r>
            <a:endParaRPr lang="ru-RU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195" name="Picture 3" descr="D:\_ТАТЬЯНА\Рабочий стол\Новая папка\PICT0663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24744"/>
            <a:ext cx="6977286" cy="5456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Встреча  Осипова В.Г.  с библиотекарями  школ  города Твери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в  МОУ СОШ № 43   18 марта  2014 года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9218" name="Picture 2" descr="D:\_ТАТЬЯНА\Рабочий стол\Новая папка\P3180604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1" y="1106743"/>
            <a:ext cx="7320812" cy="549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0033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Фотосъёмка  экскурсии  шестиклассников  МОУ СОШ  № 43 </a:t>
            </a:r>
            <a:b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по «Пушкинскому кольцу».  Город Торжок,  15 октября 2014 года.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242" name="Picture 2" descr="D:\_ТАТЬЯНА\Рабочий стол\Новая папка\PA150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196752"/>
            <a:ext cx="7200800" cy="5489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1520" y="2276872"/>
            <a:ext cx="4392488" cy="1484784"/>
          </a:xfrm>
        </p:spPr>
        <p:txBody>
          <a:bodyPr/>
          <a:lstStyle/>
          <a:p>
            <a:r>
              <a:rPr lang="ru-RU" sz="2000" dirty="0" smtClean="0">
                <a:solidFill>
                  <a:srgbClr val="C00000"/>
                </a:solidFill>
              </a:rPr>
              <a:t>Владимир Осипов </a:t>
            </a:r>
            <a:r>
              <a:rPr lang="ru-RU" sz="2000" b="0" dirty="0" smtClean="0"/>
              <a:t>- председатель Тверского  отделения Петровской академии наук и искусств.</a:t>
            </a:r>
          </a:p>
          <a:p>
            <a:r>
              <a:rPr lang="en-US" sz="2000" b="0" dirty="0" smtClean="0"/>
              <a:t>E-mail</a:t>
            </a:r>
            <a:r>
              <a:rPr lang="ru-RU" sz="2000" b="0" dirty="0" smtClean="0"/>
              <a:t>:</a:t>
            </a:r>
            <a:r>
              <a:rPr lang="en-US" sz="2000" b="0" dirty="0" smtClean="0"/>
              <a:t>   </a:t>
            </a:r>
            <a:r>
              <a:rPr lang="en-US" sz="2000" b="0" dirty="0" smtClean="0">
                <a:solidFill>
                  <a:schemeClr val="bg1"/>
                </a:solidFill>
                <a:hlinkClick r:id="rId2"/>
              </a:rPr>
              <a:t>vladimir.osipov44@mail.ru</a:t>
            </a:r>
            <a:endParaRPr lang="en-US" sz="2000" b="0" dirty="0" smtClean="0">
              <a:solidFill>
                <a:schemeClr val="bg1"/>
              </a:solidFill>
            </a:endParaRPr>
          </a:p>
          <a:p>
            <a:r>
              <a:rPr lang="en-US" sz="2000" b="0" dirty="0" smtClean="0"/>
              <a:t>8-920-161-07-40</a:t>
            </a:r>
            <a:endParaRPr lang="ru-RU" sz="2000" b="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3590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Организаторы встречи и создатели презентации</a:t>
            </a:r>
            <a:r>
              <a:rPr lang="ru-RU" sz="3200" b="1" dirty="0" smtClean="0"/>
              <a:t> </a:t>
            </a:r>
            <a:r>
              <a:rPr lang="ru-RU" sz="3200" dirty="0" smtClean="0"/>
              <a:t> книги для детей  «Святой ТИХОН, Патриарх Московский и всея России. Рассказ-поучение Владимира Осипова»</a:t>
            </a:r>
            <a:endParaRPr lang="ru-RU" sz="32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>
          <a:xfrm>
            <a:off x="4139952" y="4725144"/>
            <a:ext cx="5004048" cy="1628800"/>
          </a:xfrm>
        </p:spPr>
        <p:txBody>
          <a:bodyPr/>
          <a:lstStyle/>
          <a:p>
            <a:r>
              <a:rPr lang="ru-RU" sz="2000" dirty="0" smtClean="0">
                <a:solidFill>
                  <a:srgbClr val="C00000"/>
                </a:solidFill>
              </a:rPr>
              <a:t>Татьяна Бобринская </a:t>
            </a:r>
            <a:r>
              <a:rPr lang="ru-RU" sz="2000" b="0" dirty="0" smtClean="0"/>
              <a:t>– учитель русского языка и литературы, библиотекарь школы  №43 г.Твери.</a:t>
            </a:r>
          </a:p>
          <a:p>
            <a:r>
              <a:rPr lang="en-US" sz="2000" b="0" dirty="0" smtClean="0"/>
              <a:t>E-mail</a:t>
            </a:r>
            <a:r>
              <a:rPr lang="ru-RU" sz="2000" b="0" dirty="0" smtClean="0"/>
              <a:t>:</a:t>
            </a:r>
            <a:r>
              <a:rPr lang="en-US" sz="2000" b="0" dirty="0" smtClean="0"/>
              <a:t>   </a:t>
            </a:r>
            <a:r>
              <a:rPr lang="en-US" sz="2000" b="0" dirty="0" smtClean="0">
                <a:hlinkClick r:id="rId3"/>
              </a:rPr>
              <a:t>miss.bobrinskaya@mail.ru</a:t>
            </a:r>
            <a:endParaRPr lang="en-US" sz="2000" b="0" dirty="0" smtClean="0"/>
          </a:p>
          <a:p>
            <a:r>
              <a:rPr lang="en-US" sz="2000" b="0" dirty="0" smtClean="0"/>
              <a:t>8-905-606-71-00</a:t>
            </a:r>
            <a:endParaRPr lang="ru-RU" sz="2000" b="0" dirty="0"/>
          </a:p>
        </p:txBody>
      </p:sp>
      <p:pic>
        <p:nvPicPr>
          <p:cNvPr id="7170" name="Picture 2" descr="D:\_ТАТЬЯНА\Рабочий стол\Новая папка\Осипов В.Г._20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789040"/>
            <a:ext cx="2380725" cy="2808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D:\_ТАТЬЯНА\Рабочий стол\Новая папка\P1180915-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844824"/>
            <a:ext cx="2159761" cy="3023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000"/>
                            </p:stCondLst>
                            <p:childTnLst>
                              <p:par>
                                <p:cTn id="5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08104" y="620688"/>
            <a:ext cx="3635896" cy="623731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Гайдуков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Владимир Николаевич –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800" dirty="0" smtClean="0">
                <a:solidFill>
                  <a:schemeClr val="bg1"/>
                </a:solidFill>
              </a:rPr>
              <a:t>член-корреспондент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Петровской академии наук  и  искусств,  доцент кафедры  </a:t>
            </a:r>
            <a:r>
              <a:rPr lang="ru-RU" sz="2800" dirty="0" err="1" smtClean="0">
                <a:solidFill>
                  <a:schemeClr val="bg1"/>
                </a:solidFill>
              </a:rPr>
              <a:t>государствен</a:t>
            </a:r>
            <a:r>
              <a:rPr lang="ru-RU" sz="2800" dirty="0" smtClean="0">
                <a:solidFill>
                  <a:schemeClr val="bg1"/>
                </a:solidFill>
              </a:rPr>
              <a:t>-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err="1" smtClean="0">
                <a:solidFill>
                  <a:schemeClr val="bg1"/>
                </a:solidFill>
              </a:rPr>
              <a:t>ного</a:t>
            </a:r>
            <a:r>
              <a:rPr lang="ru-RU" sz="2800" dirty="0" smtClean="0">
                <a:solidFill>
                  <a:schemeClr val="bg1"/>
                </a:solidFill>
              </a:rPr>
              <a:t>  управления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Тверского </a:t>
            </a:r>
            <a:r>
              <a:rPr lang="ru-RU" sz="2800" dirty="0" err="1" smtClean="0">
                <a:solidFill>
                  <a:schemeClr val="bg1"/>
                </a:solidFill>
              </a:rPr>
              <a:t>государствен</a:t>
            </a:r>
            <a:r>
              <a:rPr lang="ru-RU" sz="2800" dirty="0" smtClean="0">
                <a:solidFill>
                  <a:schemeClr val="bg1"/>
                </a:solidFill>
              </a:rPr>
              <a:t>-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err="1" smtClean="0">
                <a:solidFill>
                  <a:schemeClr val="bg1"/>
                </a:solidFill>
              </a:rPr>
              <a:t>ного</a:t>
            </a:r>
            <a:r>
              <a:rPr lang="ru-RU" sz="2800" dirty="0" smtClean="0">
                <a:solidFill>
                  <a:schemeClr val="bg1"/>
                </a:solidFill>
              </a:rPr>
              <a:t>  университета, кандидат философских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наук.</a:t>
            </a:r>
            <a:br>
              <a:rPr lang="ru-RU" sz="2800" dirty="0" smtClean="0">
                <a:solidFill>
                  <a:schemeClr val="bg1"/>
                </a:solidFill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8194" name="Picture 2" descr="F:\Фото Владимира Осипова\7_Члены ТОПАНИ\Гайдуков Владимир Николаевич\PICT2625-2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4896544" cy="5944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4941168"/>
            <a:ext cx="8964488" cy="191683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     Осипов В.Г.  и  </a:t>
            </a:r>
            <a:r>
              <a:rPr lang="ru-RU" sz="2400" dirty="0" smtClean="0">
                <a:solidFill>
                  <a:srgbClr val="FF0000"/>
                </a:solidFill>
              </a:rPr>
              <a:t>Демидов Иван Владимирович </a:t>
            </a:r>
            <a:r>
              <a:rPr lang="ru-RU" sz="2400" dirty="0" smtClean="0">
                <a:solidFill>
                  <a:schemeClr val="bg1"/>
                </a:solidFill>
              </a:rPr>
              <a:t>– поэт, заместитель председателя литературного объединения «Тверское товарищество писателей»,  учредитель Тверского отделения Международного общественного  объединения «Русское Собрание»,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 директор «</a:t>
            </a:r>
            <a:r>
              <a:rPr lang="ru-RU" sz="2400" dirty="0" err="1" smtClean="0">
                <a:solidFill>
                  <a:schemeClr val="bg1"/>
                </a:solidFill>
              </a:rPr>
              <a:t>Тверьфильмофонда</a:t>
            </a:r>
            <a:r>
              <a:rPr lang="ru-RU" sz="2400" dirty="0" smtClean="0">
                <a:solidFill>
                  <a:schemeClr val="bg1"/>
                </a:solidFill>
              </a:rPr>
              <a:t>»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098" name="Picture 2" descr="F:\Фото Владимира Осипова\1_ФОТОАРХИВ текущий\Фото В.Осипова_2014\14.08.21_Встреча с Демидовым у меня\PICT4371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86654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64088" y="476672"/>
            <a:ext cx="3779912" cy="612068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Осипов Владимир Глебович –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академик Петровской академии наук  и  искусств, председатель Тверского регионального отделения </a:t>
            </a:r>
            <a:b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этой  академии. </a:t>
            </a:r>
            <a:b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Преподаватель высшей школы, доцент, кандидат философских наук, более 30 лет проработал в Тверском государственном университете.</a:t>
            </a:r>
            <a:b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Учёный, общественный деятель, писатель, краевед, фотограф.</a:t>
            </a:r>
            <a:b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</a:br>
            <a:endParaRPr lang="ru-RU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 descr="F:\Фото Владимира Осипова\5_Фотогалерея В.Г.Осипова\ПОРТРЕТЫ ОВГ\Фотоальбом №1_ПОРТРЕТЫ\Фотоальбом №1_ПОРТРЕТЫ_цвет\Фото ШЕН\P7045578-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4590511" cy="612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5877272"/>
            <a:ext cx="2232248" cy="68431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7" name="Picture 3" descr="D:\_ТАТЬЯНА\Рабочий стол\Святой ТИХОН_отсканированная обложка\1 - копи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4845210" cy="6768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2" y="2348880"/>
            <a:ext cx="8964488" cy="4137248"/>
          </a:xfrm>
        </p:spPr>
        <p:txBody>
          <a:bodyPr/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19 (31) 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января </a:t>
            </a:r>
            <a:r>
              <a:rPr lang="ru-RU" dirty="0" smtClean="0"/>
              <a:t>исполнилось</a:t>
            </a:r>
            <a:r>
              <a:rPr lang="ru-RU" sz="3200" dirty="0" smtClean="0"/>
              <a:t> </a:t>
            </a:r>
            <a:r>
              <a:rPr lang="ru-RU" sz="3200" b="1" dirty="0" smtClean="0"/>
              <a:t>150 </a:t>
            </a:r>
            <a:r>
              <a:rPr lang="ru-RU" dirty="0" smtClean="0"/>
              <a:t>лет</a:t>
            </a:r>
            <a:r>
              <a:rPr lang="ru-RU" b="1" dirty="0" smtClean="0"/>
              <a:t> </a:t>
            </a:r>
            <a:r>
              <a:rPr lang="ru-RU" dirty="0" smtClean="0"/>
              <a:t>со дня рождения Патриарха Московского и всея России ТИХОНА, </a:t>
            </a:r>
          </a:p>
          <a:p>
            <a:pPr>
              <a:buNone/>
            </a:pPr>
            <a:r>
              <a:rPr lang="ru-RU" dirty="0" smtClean="0"/>
              <a:t>   в миру </a:t>
            </a:r>
            <a:r>
              <a:rPr lang="ru-RU" b="1" dirty="0" err="1" smtClean="0"/>
              <a:t>Беллавина</a:t>
            </a:r>
            <a:r>
              <a:rPr lang="ru-RU" b="1" dirty="0" smtClean="0"/>
              <a:t> Василия Ивановича </a:t>
            </a:r>
            <a:r>
              <a:rPr lang="ru-RU" dirty="0" smtClean="0"/>
              <a:t>– нашего великого земляка, появившегося на свет в сельце Клин </a:t>
            </a:r>
            <a:r>
              <a:rPr lang="ru-RU" dirty="0" err="1" smtClean="0"/>
              <a:t>Торопецкого</a:t>
            </a:r>
            <a:r>
              <a:rPr lang="ru-RU" dirty="0" smtClean="0"/>
              <a:t> уезда Псковской губернии.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25 марта (7 апреля) </a:t>
            </a:r>
            <a:r>
              <a:rPr lang="ru-RU" dirty="0" smtClean="0"/>
              <a:t>– День памяти Патриарха ТИХОНА, </a:t>
            </a:r>
            <a:r>
              <a:rPr lang="ru-RU" sz="3200" b="1" dirty="0" smtClean="0"/>
              <a:t>90</a:t>
            </a:r>
            <a:r>
              <a:rPr lang="ru-RU" dirty="0" smtClean="0"/>
              <a:t>-летие его блаженной кончины.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76443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</a:t>
            </a:r>
            <a:r>
              <a:rPr lang="ru-RU" sz="5300" dirty="0" smtClean="0">
                <a:solidFill>
                  <a:srgbClr val="FF0000"/>
                </a:solidFill>
              </a:rPr>
              <a:t>2015 – </a:t>
            </a:r>
            <a:r>
              <a:rPr lang="ru-RU" dirty="0" smtClean="0">
                <a:solidFill>
                  <a:srgbClr val="FF0000"/>
                </a:solidFill>
              </a:rPr>
              <a:t>год  Литературы в России,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                         год Патриарха </a:t>
            </a:r>
            <a:r>
              <a:rPr lang="ru-RU" sz="4400" dirty="0" smtClean="0">
                <a:solidFill>
                  <a:srgbClr val="FF0000"/>
                </a:solidFill>
              </a:rPr>
              <a:t>ТИХОНА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3505200"/>
            <a:ext cx="3240360" cy="1371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:\DCIM\100OLYMP\P40513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0"/>
            <a:ext cx="4824536" cy="6861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64088" y="152400"/>
            <a:ext cx="3322712" cy="630093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Икона Патриарха ТИХОНА, заказанная Тверским отделением Петровской академии наук  и  искусств и благофондом «Мама» владимирскому иконописцу Михаилу Осипенко-Углицкому, освящённая 29 января 2006 года в Донском монастыре  у  раки Патриарха и переданная городу Торопцу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074" name="Picture 2" descr="G:\Детская книга о ТИХОНЕ_2-е изд 2015\Иллюстрации к книге о Тихоне\1_Икона-2 ТИХО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34" y="260350"/>
            <a:ext cx="4435457" cy="6337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1072</TotalTime>
  <Words>510</Words>
  <Application>Microsoft Office PowerPoint</Application>
  <PresentationFormat>Экран (4:3)</PresentationFormat>
  <Paragraphs>50</Paragraphs>
  <Slides>27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Бумажная</vt:lpstr>
      <vt:lpstr>           Литературная   встреча  «ТВЕРСКИЕ  АВТОРЫ - ШКОЛЬНИКАМ» </vt:lpstr>
      <vt:lpstr>Осипов Владимир Глебович –  академик Петровской академии наук  и  искусств, председатель Тверского регионального отделения  этой  академии.  Преподаватель высшей школы, доцент, кандидат философских наук, более 30 лет проработал в Тверском государственном университете. Учёный, общественный деятель, писатель, краевед, фотограф. </vt:lpstr>
      <vt:lpstr>Гайдуков  Владимир Николаевич –  член-корреспондент  Петровской академии наук  и  искусств,  доцент кафедры  государствен- ного  управления  Тверского государствен- ного  университета, кандидат философских  наук. </vt:lpstr>
      <vt:lpstr>     Осипов В.Г.  и  Демидов Иван Владимирович – поэт, заместитель председателя литературного объединения «Тверское товарищество писателей»,  учредитель Тверского отделения Международного общественного  объединения «Русское Собрание»,  директор «Тверьфильмофонда» </vt:lpstr>
      <vt:lpstr>Осипов Владимир Глебович –  академик Петровской академии наук  и  искусств, председатель Тверского регионального отделения  этой  академии.  Преподаватель высшей школы, доцент, кандидат философских наук, более 30 лет проработал в Тверском государственном университете. Учёный, общественный деятель, писатель, краевед, фотограф. </vt:lpstr>
      <vt:lpstr>Слайд 6</vt:lpstr>
      <vt:lpstr>  2015 – год  Литературы в России,                            год Патриарха ТИХОНА</vt:lpstr>
      <vt:lpstr>Слайд 8</vt:lpstr>
      <vt:lpstr>Икона Патриарха ТИХОНА, заказанная Тверским отделением Петровской академии наук  и  искусств и благофондом «Мама» владимирскому иконописцу Михаилу Осипенко-Углицкому, освящённая 29 января 2006 года в Донском монастыре  у  раки Патриарха и переданная городу Торопцу</vt:lpstr>
      <vt:lpstr>Молитва  у  раки  со святыми  мощами Патриарха Тихона  в Большом  соборе  Донского  монастыря. Город  Москва,  29  января  2006  года</vt:lpstr>
      <vt:lpstr>Слайд 11</vt:lpstr>
      <vt:lpstr>Отреставрированные Никольская и Покровская церкви  Свято -Тихоновского женского монастыря.   Город Торопец.  9 октября 2013 г.     Фото Владимира Осипова</vt:lpstr>
      <vt:lpstr>Слайд 13</vt:lpstr>
      <vt:lpstr>Музей Патриарха Тихона  в городе Торопце в Спасском переулке в доме 11,  где  с 1869 по 1878 гг. жил Вася Беллавин с батюшкой, матушкой и тремя братьями.  (г. Торопец, 4 февраля 2009 г.).                   Фото Владимира Осипова</vt:lpstr>
      <vt:lpstr>          Белые лебеди и серые утки на незамерзающей реке Торопе  (Центр Торопца, 3 февраля 2010 г.)         Фото Владимира Осипова</vt:lpstr>
      <vt:lpstr>Слайд 16</vt:lpstr>
      <vt:lpstr>Изюмова Анна,   ученица 6 класса «Г» МОУ СОШ № 43</vt:lpstr>
      <vt:lpstr> Григорьева Наталья, ученица 11 класса «А» МОУ СОШ № 43</vt:lpstr>
      <vt:lpstr>Лесковая Лариса Борисовна, учитель  русского языка  и литературы  и  основ православной культуры в МОУ СОШ № 43</vt:lpstr>
      <vt:lpstr>    Гайдуков В.Н. – заместитель по науке руководителя Тверского научного центра комплексного изучения человека,  член президиума Тверского отделения Петровской академии наук и искусств</vt:lpstr>
      <vt:lpstr>Гайдуков В.Н. :  «Программы  и исследования  Тверского регионального  отделения  Петровской академии наук и искусств»</vt:lpstr>
      <vt:lpstr>Демидов Иван Владимирович – поэт, заместитель председателя литературного объединения «Тверское товарищество писателей»,  учредитель Тверского отделения Международного общественного  объединения «Русское Собрание»,  директор «Тверьфильмофонда»</vt:lpstr>
      <vt:lpstr>Участие Петровской академии наук и искусств в совместных мероприятиях средней школы № 43 города Твери</vt:lpstr>
      <vt:lpstr>                                     Заседание клуба любителей книги,  XVIII литературный праздник в МОУ СОШ № 43  21 мая 2011 года</vt:lpstr>
      <vt:lpstr>Встреча  Осипова В.Г.  с библиотекарями  школ  города Твери в  МОУ СОШ № 43   18 марта  2014 года</vt:lpstr>
      <vt:lpstr>Фотосъёмка  экскурсии  шестиклассников  МОУ СОШ  № 43  по «Пушкинскому кольцу».  Город Торжок,  15 октября 2014 года.</vt:lpstr>
      <vt:lpstr>Организаторы встречи и создатели презентации  книги для детей  «Святой ТИХОН, Патриарх Московский и всея России. Рассказ-поучение Владимира Осипова»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Литературная   встреча   «ТВЕРСКИЕ  АВТОРЫ - ШКОЛЬНИКАМ» 2015   год</dc:title>
  <dc:creator>Татьяна</dc:creator>
  <cp:lastModifiedBy>Библиотека-01</cp:lastModifiedBy>
  <cp:revision>72</cp:revision>
  <dcterms:created xsi:type="dcterms:W3CDTF">2015-04-03T20:30:04Z</dcterms:created>
  <dcterms:modified xsi:type="dcterms:W3CDTF">2015-04-06T12:58:31Z</dcterms:modified>
</cp:coreProperties>
</file>