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8" r:id="rId3"/>
    <p:sldId id="256" r:id="rId4"/>
    <p:sldId id="257" r:id="rId5"/>
    <p:sldId id="258" r:id="rId6"/>
    <p:sldId id="259" r:id="rId7"/>
    <p:sldId id="278" r:id="rId8"/>
    <p:sldId id="261" r:id="rId9"/>
    <p:sldId id="262" r:id="rId10"/>
    <p:sldId id="263" r:id="rId11"/>
    <p:sldId id="270" r:id="rId12"/>
    <p:sldId id="288" r:id="rId13"/>
    <p:sldId id="271" r:id="rId14"/>
    <p:sldId id="272" r:id="rId15"/>
    <p:sldId id="264" r:id="rId16"/>
    <p:sldId id="285" r:id="rId17"/>
    <p:sldId id="279" r:id="rId18"/>
    <p:sldId id="283" r:id="rId19"/>
    <p:sldId id="273" r:id="rId20"/>
    <p:sldId id="286" r:id="rId21"/>
    <p:sldId id="265" r:id="rId22"/>
    <p:sldId id="289" r:id="rId23"/>
    <p:sldId id="290" r:id="rId24"/>
    <p:sldId id="291" r:id="rId25"/>
    <p:sldId id="292" r:id="rId26"/>
    <p:sldId id="293" r:id="rId27"/>
    <p:sldId id="266" r:id="rId28"/>
    <p:sldId id="267" r:id="rId29"/>
    <p:sldId id="287" r:id="rId30"/>
    <p:sldId id="275" r:id="rId31"/>
    <p:sldId id="274" r:id="rId32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CC00"/>
    <a:srgbClr val="CC9900"/>
    <a:srgbClr val="A50021"/>
    <a:srgbClr val="3399FF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7DE2-11BF-44C9-A1D7-E195EC442B63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7791-D450-4A84-98FE-C63202AC6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910E-1454-4E50-B99C-ED93D9308ED4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5D9DF-A205-4D7F-8D82-AFA8F141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4940-9486-43F8-B3F6-75AAAF5AD894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6C02-48AB-4AB8-B437-74E522F5C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2707-D1F7-4A81-9B82-E0871F88F600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1464-C919-4927-A2EA-72D22D5E5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8FE2-AFCE-4462-942D-6F9BF313E1B9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0314-FD0A-4FF9-8C83-9FD2CD969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93AC-E852-419B-8B77-972E9C69E96A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E9AA-ED65-4B04-AAD2-4731914E6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2B0C-66D5-4A21-B116-A995DB60964A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4454-1A82-4279-B3DD-5E11118AE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6EF6-4445-4281-B667-B68DF7D20ECB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34F8-4242-43CB-A731-6B0D1A0AD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7E3E-E1A2-42F3-92BE-BD79C17FD795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C429-80E2-4755-A0DE-0A41CB1A8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7B2C-1ECB-40DA-82AD-D0F543EAFCE7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34E6D-8B7B-4395-AAFE-E2FFD46AD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006B-230B-4AC5-8460-1546E372E961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9E32-CF99-4D8B-B1F9-6C0F968F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F343E3-839B-43BD-8615-3D7CD183C1DE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9F6E11-C868-424E-BCF4-BB21FD17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3hnJW42Pn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172450" cy="6129337"/>
          </a:xfrm>
          <a:prstGeom prst="rect">
            <a:avLst/>
          </a:prstGeom>
          <a:noFill/>
        </p:spPr>
      </p:pic>
      <p:sp>
        <p:nvSpPr>
          <p:cNvPr id="57347" name="Прямоугольник 5"/>
          <p:cNvSpPr>
            <a:spLocks noChangeArrowheads="1"/>
          </p:cNvSpPr>
          <p:nvPr/>
        </p:nvSpPr>
        <p:spPr bwMode="auto">
          <a:xfrm>
            <a:off x="6300788" y="6237288"/>
            <a:ext cx="2843212" cy="62071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57348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grpSp>
        <p:nvGrpSpPr>
          <p:cNvPr id="21506" name="Group 22"/>
          <p:cNvGrpSpPr>
            <a:grpSpLocks/>
          </p:cNvGrpSpPr>
          <p:nvPr/>
        </p:nvGrpSpPr>
        <p:grpSpPr bwMode="auto">
          <a:xfrm>
            <a:off x="5867400" y="2276475"/>
            <a:ext cx="2520950" cy="3455988"/>
            <a:chOff x="3648" y="1056"/>
            <a:chExt cx="1584" cy="2016"/>
          </a:xfrm>
        </p:grpSpPr>
        <p:sp>
          <p:nvSpPr>
            <p:cNvPr id="21511" name="Rectangle 21"/>
            <p:cNvSpPr>
              <a:spLocks noChangeArrowheads="1"/>
            </p:cNvSpPr>
            <p:nvPr/>
          </p:nvSpPr>
          <p:spPr bwMode="auto">
            <a:xfrm>
              <a:off x="3648" y="1056"/>
              <a:ext cx="1584" cy="2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1512" name="Picture 20" descr="Рисунок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8" y="1056"/>
              <a:ext cx="1582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Rectangle 150"/>
          <p:cNvSpPr>
            <a:spLocks noChangeArrowheads="1"/>
          </p:cNvSpPr>
          <p:nvPr/>
        </p:nvSpPr>
        <p:spPr bwMode="auto">
          <a:xfrm>
            <a:off x="0" y="260350"/>
            <a:ext cx="8408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Нормативная база</a:t>
            </a:r>
            <a:endParaRPr lang="es-ES" sz="4000" b="1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1508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12875"/>
            <a:ext cx="22145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771650"/>
            <a:ext cx="2428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22530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50"/>
          <p:cNvSpPr>
            <a:spLocks noChangeArrowheads="1"/>
          </p:cNvSpPr>
          <p:nvPr/>
        </p:nvSpPr>
        <p:spPr bwMode="auto">
          <a:xfrm>
            <a:off x="395288" y="1773238"/>
            <a:ext cx="84089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Первые шаги проекта</a:t>
            </a:r>
            <a:endParaRPr lang="es-ES" sz="40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11188" y="260350"/>
            <a:ext cx="7362825" cy="114300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Военно-спортивный праздник</a:t>
            </a:r>
          </a:p>
          <a:p>
            <a:pPr algn="ctr"/>
            <a:r>
              <a:rPr lang="ru-RU" sz="2800" b="1">
                <a:solidFill>
                  <a:srgbClr val="A50021"/>
                </a:solidFill>
              </a:rPr>
              <a:t>«Юнармейский калейдоскоп»</a:t>
            </a:r>
          </a:p>
        </p:txBody>
      </p:sp>
      <p:pic>
        <p:nvPicPr>
          <p:cNvPr id="24579" name="Picture 4" descr="IMG_6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777716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5288" y="260350"/>
            <a:ext cx="7362825" cy="114300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Военно-спортивная игра</a:t>
            </a:r>
          </a:p>
          <a:p>
            <a:pPr algn="ctr"/>
            <a:r>
              <a:rPr lang="ru-RU" sz="2800" b="1">
                <a:solidFill>
                  <a:srgbClr val="A50021"/>
                </a:solidFill>
              </a:rPr>
              <a:t>«Никто кроме нас»</a:t>
            </a:r>
          </a:p>
        </p:txBody>
      </p:sp>
      <p:pic>
        <p:nvPicPr>
          <p:cNvPr id="23555" name="Picture 4" descr="IMG_4199"/>
          <p:cNvPicPr>
            <a:picLocks noChangeAspect="1" noChangeArrowheads="1"/>
          </p:cNvPicPr>
          <p:nvPr/>
        </p:nvPicPr>
        <p:blipFill>
          <a:blip r:embed="rId2"/>
          <a:srcRect l="13901" r="19568"/>
          <a:stretch>
            <a:fillRect/>
          </a:stretch>
        </p:blipFill>
        <p:spPr bwMode="auto">
          <a:xfrm>
            <a:off x="395288" y="1557338"/>
            <a:ext cx="28781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635375" y="3068638"/>
            <a:ext cx="5184775" cy="3014662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Никодимов Николай Тимофеевич</a:t>
            </a:r>
          </a:p>
          <a:p>
            <a:endParaRPr lang="ru-RU" sz="2400" b="1">
              <a:latin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</a:rPr>
              <a:t>- председатель  Совета ветеранов  </a:t>
            </a:r>
          </a:p>
          <a:p>
            <a:r>
              <a:rPr lang="ru-RU" sz="2400" b="1">
                <a:latin typeface="Times New Roman" pitchFamily="18" charset="0"/>
              </a:rPr>
              <a:t>  Заволжского района г. Твери</a:t>
            </a:r>
          </a:p>
          <a:p>
            <a:r>
              <a:rPr lang="ru-RU" sz="2400" b="1">
                <a:latin typeface="Times New Roman" pitchFamily="18" charset="0"/>
              </a:rPr>
              <a:t>- полковник</a:t>
            </a:r>
          </a:p>
          <a:p>
            <a:r>
              <a:rPr lang="ru-RU" sz="2400" b="1">
                <a:latin typeface="Times New Roman" pitchFamily="18" charset="0"/>
              </a:rPr>
              <a:t>- детский узник фашистских </a:t>
            </a:r>
          </a:p>
          <a:p>
            <a:r>
              <a:rPr lang="ru-RU" sz="2400" b="1">
                <a:latin typeface="Times New Roman" pitchFamily="18" charset="0"/>
              </a:rPr>
              <a:t>  концлагерей</a:t>
            </a:r>
          </a:p>
          <a:p>
            <a:r>
              <a:rPr lang="ru-RU" sz="2400" b="1">
                <a:latin typeface="Times New Roman" pitchFamily="18" charset="0"/>
              </a:rPr>
              <a:t>  </a:t>
            </a:r>
            <a:r>
              <a:rPr lang="ru-RU"/>
              <a:t> </a:t>
            </a:r>
          </a:p>
        </p:txBody>
      </p:sp>
      <p:pic>
        <p:nvPicPr>
          <p:cNvPr id="23557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7088" y="333375"/>
            <a:ext cx="7362825" cy="114300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Экскурсия в воинскую часть</a:t>
            </a:r>
            <a:endParaRPr lang="ru-RU" sz="2000" b="1">
              <a:solidFill>
                <a:srgbClr val="A50021"/>
              </a:solidFill>
            </a:endParaRPr>
          </a:p>
        </p:txBody>
      </p:sp>
      <p:pic>
        <p:nvPicPr>
          <p:cNvPr id="25603" name="Picture 9" descr="IMGP0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3886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IMGP02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844675"/>
            <a:ext cx="366553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IMGP02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005263"/>
            <a:ext cx="3429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88" y="404813"/>
            <a:ext cx="8458200" cy="114300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  <a:latin typeface="Calibri" pitchFamily="34" charset="0"/>
              </a:rPr>
              <a:t>Анкетирование</a:t>
            </a:r>
          </a:p>
          <a:p>
            <a:pPr algn="ctr"/>
            <a:r>
              <a:rPr lang="ru-RU" sz="2800" b="1">
                <a:solidFill>
                  <a:srgbClr val="A50021"/>
                </a:solidFill>
                <a:latin typeface="Calibri" pitchFamily="34" charset="0"/>
              </a:rPr>
              <a:t>«Школьная спортивная площадка» </a:t>
            </a:r>
          </a:p>
        </p:txBody>
      </p:sp>
      <p:graphicFrame>
        <p:nvGraphicFramePr>
          <p:cNvPr id="22551" name="Group 23"/>
          <p:cNvGraphicFramePr>
            <a:graphicFrameLocks noGrp="1"/>
          </p:cNvGraphicFramePr>
          <p:nvPr/>
        </p:nvGraphicFramePr>
        <p:xfrm>
          <a:off x="3059113" y="1989138"/>
          <a:ext cx="5761037" cy="3749040"/>
        </p:xfrm>
        <a:graphic>
          <a:graphicData uri="http://schemas.openxmlformats.org/drawingml/2006/table">
            <a:tbl>
              <a:tblPr/>
              <a:tblGrid>
                <a:gridCol w="5761037"/>
              </a:tblGrid>
              <a:tr h="3429000">
                <a:tc>
                  <a:txBody>
                    <a:bodyPr/>
                    <a:lstStyle/>
                    <a:p>
                      <a:pPr marL="0" marR="0" lvl="0" indent="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«Школьная спортивная площадка»</a:t>
                      </a:r>
                    </a:p>
                    <a:p>
                      <a:pPr marL="0" marR="0" lvl="0" indent="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Нравится ли тебе наша школьная спортивная </a:t>
                      </a: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площадка?</a:t>
                      </a: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        нет          затрудняюсь ответить          не знаю     </a:t>
                      </a: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Хочешь ли ты, чтобы ее сделали лучше?</a:t>
                      </a: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        нет          затрудняюсь ответить          не знаю     </a:t>
                      </a: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Какие из предложенных спортивных сооружений ты </a:t>
                      </a: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хотел бы видеть на спортплощадке?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полоса препятствий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хоккейная коробка (каток)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гимнастический городок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86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площадка для настольного тенниса</a:t>
                      </a:r>
                    </a:p>
                    <a:p>
                      <a:pPr marL="914400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86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2746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228600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3" name="Rectangle 16"/>
          <p:cNvSpPr>
            <a:spLocks noChangeArrowheads="1"/>
          </p:cNvSpPr>
          <p:nvPr/>
        </p:nvSpPr>
        <p:spPr bwMode="auto">
          <a:xfrm>
            <a:off x="0" y="454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4" name="Picture 26" descr="IMG_0879"/>
          <p:cNvPicPr>
            <a:picLocks noChangeAspect="1" noChangeArrowheads="1"/>
          </p:cNvPicPr>
          <p:nvPr/>
        </p:nvPicPr>
        <p:blipFill>
          <a:blip r:embed="rId2"/>
          <a:srcRect l="11111"/>
          <a:stretch>
            <a:fillRect/>
          </a:stretch>
        </p:blipFill>
        <p:spPr bwMode="auto">
          <a:xfrm>
            <a:off x="395288" y="17002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7" descr="IMG_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89363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042988" y="404813"/>
          <a:ext cx="72009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4813"/>
                        <a:ext cx="7200900" cy="4803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76200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5"/>
          <a:srcRect b="71623"/>
          <a:stretch>
            <a:fillRect/>
          </a:stretch>
        </p:blipFill>
        <p:spPr bwMode="auto">
          <a:xfrm>
            <a:off x="2411413" y="4941888"/>
            <a:ext cx="640873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900113" y="404813"/>
          <a:ext cx="72009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13"/>
                        <a:ext cx="7200900" cy="4803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76200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5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/>
          <a:srcRect b="71623"/>
          <a:stretch>
            <a:fillRect/>
          </a:stretch>
        </p:blipFill>
        <p:spPr bwMode="auto">
          <a:xfrm>
            <a:off x="2555875" y="4941888"/>
            <a:ext cx="64087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900113" y="404813"/>
          <a:ext cx="72009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Диаграмма" r:id="rId3" imgW="6096000" imgH="4067251" progId="MSGraph.Chart.8">
                  <p:embed followColorScheme="full"/>
                </p:oleObj>
              </mc:Choice>
              <mc:Fallback>
                <p:oleObj name="Диаграмма" r:id="rId3" imgW="6096000" imgH="4067251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13"/>
                        <a:ext cx="7200900" cy="4803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76200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5" name="Picture 10"/>
          <p:cNvPicPr>
            <a:picLocks noChangeAspect="1" noChangeArrowheads="1"/>
          </p:cNvPicPr>
          <p:nvPr/>
        </p:nvPicPr>
        <p:blipFill>
          <a:blip r:embed="rId5"/>
          <a:srcRect b="71623"/>
          <a:stretch>
            <a:fillRect/>
          </a:stretch>
        </p:blipFill>
        <p:spPr bwMode="auto">
          <a:xfrm>
            <a:off x="2484438" y="5084763"/>
            <a:ext cx="597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44034" name="Picture 4" descr="core534_max"/>
          <p:cNvPicPr>
            <a:picLocks noChangeAspect="1" noChangeArrowheads="1"/>
          </p:cNvPicPr>
          <p:nvPr/>
        </p:nvPicPr>
        <p:blipFill>
          <a:blip r:embed="rId2"/>
          <a:srcRect l="5396" b="22501"/>
          <a:stretch>
            <a:fillRect/>
          </a:stretch>
        </p:blipFill>
        <p:spPr bwMode="auto">
          <a:xfrm>
            <a:off x="827088" y="620713"/>
            <a:ext cx="7570787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0"/>
          <p:cNvSpPr>
            <a:spLocks noChangeArrowheads="1"/>
          </p:cNvSpPr>
          <p:nvPr/>
        </p:nvSpPr>
        <p:spPr bwMode="auto">
          <a:xfrm>
            <a:off x="0" y="1357313"/>
            <a:ext cx="9144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rgbClr val="A50021"/>
                </a:solidFill>
                <a:latin typeface="Calibri" pitchFamily="34" charset="0"/>
              </a:rPr>
              <a:t>ШКОЛЬНАЯ ПЛОЩАДКА.</a:t>
            </a:r>
          </a:p>
          <a:p>
            <a:pPr algn="ctr"/>
            <a:r>
              <a:rPr lang="ru-RU" sz="4400" b="1">
                <a:solidFill>
                  <a:srgbClr val="A50021"/>
                </a:solidFill>
                <a:latin typeface="Calibri" pitchFamily="34" charset="0"/>
              </a:rPr>
              <a:t>ПОЛОСА ПРЕПЯТСТВИЙ</a:t>
            </a:r>
            <a:endParaRPr lang="es-ES" sz="4400" b="1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81000" y="1219200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СОЦИАЛЬНО ЗНАЧИМЫЙ ПРОЕКТ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13316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662463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3860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3860800"/>
            <a:ext cx="1509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26035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46082" name="Rectangle 150"/>
          <p:cNvSpPr>
            <a:spLocks noChangeArrowheads="1"/>
          </p:cNvSpPr>
          <p:nvPr/>
        </p:nvSpPr>
        <p:spPr bwMode="auto">
          <a:xfrm>
            <a:off x="755650" y="2060575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Встречи, беседы, выводы…</a:t>
            </a:r>
            <a:endParaRPr lang="es-ES" sz="4000" b="1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46083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03350" y="4005263"/>
            <a:ext cx="7451725" cy="2016125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- кандидат  в мастера спорта по 4 видам: зимнему </a:t>
            </a:r>
          </a:p>
          <a:p>
            <a:r>
              <a:rPr lang="ru-RU" sz="2400" b="1">
                <a:latin typeface="Times New Roman" pitchFamily="18" charset="0"/>
              </a:rPr>
              <a:t>  и летнему многоборью, лыжам и легкой атлетике</a:t>
            </a:r>
          </a:p>
          <a:p>
            <a:r>
              <a:rPr lang="ru-RU" sz="2400" b="1">
                <a:latin typeface="Times New Roman" pitchFamily="18" charset="0"/>
              </a:rPr>
              <a:t>- Председатель областной федерации </a:t>
            </a:r>
          </a:p>
          <a:p>
            <a:r>
              <a:rPr lang="ru-RU" sz="2400" b="1">
                <a:latin typeface="Times New Roman" pitchFamily="18" charset="0"/>
              </a:rPr>
              <a:t>   марафонского бега</a:t>
            </a:r>
            <a:endParaRPr lang="ru-RU"/>
          </a:p>
        </p:txBody>
      </p:sp>
      <p:pic>
        <p:nvPicPr>
          <p:cNvPr id="8" name="Picture 6" descr="C:\Documents and Settings\учитель\Рабочий стол\Роднина\IMG_1459.JPG"/>
          <p:cNvPicPr>
            <a:picLocks noChangeAspect="1" noChangeArrowheads="1"/>
          </p:cNvPicPr>
          <p:nvPr/>
        </p:nvPicPr>
        <p:blipFill rotWithShape="1">
          <a:blip r:embed="rId2" cstate="print"/>
          <a:srcRect l="9260" t="3472" r="11550" b="16667"/>
          <a:stretch/>
        </p:blipFill>
        <p:spPr bwMode="auto">
          <a:xfrm>
            <a:off x="7965" y="266710"/>
            <a:ext cx="5459321" cy="367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724525" y="981075"/>
            <a:ext cx="3168650" cy="2725738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Михаил Васильевич Соловьев</a:t>
            </a:r>
          </a:p>
          <a:p>
            <a:r>
              <a:rPr lang="ru-RU" sz="2400" b="1">
                <a:latin typeface="Times New Roman" pitchFamily="18" charset="0"/>
              </a:rPr>
              <a:t>- Заслуженный </a:t>
            </a:r>
          </a:p>
          <a:p>
            <a:r>
              <a:rPr lang="ru-RU" sz="2400" b="1">
                <a:latin typeface="Times New Roman" pitchFamily="18" charset="0"/>
              </a:rPr>
              <a:t>   учитель РФ </a:t>
            </a:r>
          </a:p>
          <a:p>
            <a:r>
              <a:rPr lang="ru-RU" sz="2400" b="1">
                <a:latin typeface="Times New Roman" pitchFamily="18" charset="0"/>
              </a:rPr>
              <a:t>- Почетный </a:t>
            </a:r>
          </a:p>
          <a:p>
            <a:r>
              <a:rPr lang="ru-RU" sz="2400" b="1">
                <a:latin typeface="Times New Roman" pitchFamily="18" charset="0"/>
              </a:rPr>
              <a:t>  работник общего </a:t>
            </a:r>
          </a:p>
          <a:p>
            <a:r>
              <a:rPr lang="ru-RU" sz="2400" b="1">
                <a:latin typeface="Times New Roman" pitchFamily="18" charset="0"/>
              </a:rPr>
              <a:t>  образования РФ</a:t>
            </a:r>
          </a:p>
        </p:txBody>
      </p:sp>
      <p:pic>
        <p:nvPicPr>
          <p:cNvPr id="47109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48131" name="Picture 7" descr="DSC03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425"/>
            <a:ext cx="80549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DCIM\100CANON\IMG_0895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18046" y="486555"/>
            <a:ext cx="6537078" cy="43611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9154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771775" y="4437063"/>
            <a:ext cx="6048375" cy="172720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Олег Викторович Осипов</a:t>
            </a:r>
          </a:p>
          <a:p>
            <a:r>
              <a:rPr lang="ru-RU" sz="2400" b="1">
                <a:latin typeface="Times New Roman" pitchFamily="18" charset="0"/>
              </a:rPr>
              <a:t>- руководитель физического воспитания</a:t>
            </a:r>
          </a:p>
          <a:p>
            <a:r>
              <a:rPr lang="ru-RU" sz="2400" b="1">
                <a:latin typeface="Times New Roman" pitchFamily="18" charset="0"/>
              </a:rPr>
              <a:t>- председатель школьного спортивного </a:t>
            </a:r>
          </a:p>
          <a:p>
            <a:r>
              <a:rPr lang="ru-RU" sz="2400" b="1">
                <a:latin typeface="Times New Roman" pitchFamily="18" charset="0"/>
              </a:rPr>
              <a:t>   клуба «Юность»</a:t>
            </a:r>
          </a:p>
        </p:txBody>
      </p:sp>
      <p:pic>
        <p:nvPicPr>
          <p:cNvPr id="49156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8" descr="F:\1-большой вариант1.JPG"/>
          <p:cNvPicPr>
            <a:picLocks noChangeAspect="1" noChangeArrowheads="1"/>
          </p:cNvPicPr>
          <p:nvPr/>
        </p:nvPicPr>
        <p:blipFill>
          <a:blip r:embed="rId4"/>
          <a:srcRect l="14011" t="983" r="12531"/>
          <a:stretch>
            <a:fillRect/>
          </a:stretch>
        </p:blipFill>
        <p:spPr bwMode="auto">
          <a:xfrm>
            <a:off x="5867400" y="476250"/>
            <a:ext cx="15954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лаг2.JPG"/>
          <p:cNvPicPr/>
          <p:nvPr/>
        </p:nvPicPr>
        <p:blipFill rotWithShape="1">
          <a:blip r:embed="rId5" cstate="print"/>
          <a:srcRect l="19537" t="19293" r="18870" b="18093"/>
          <a:stretch/>
        </p:blipFill>
        <p:spPr bwMode="auto">
          <a:xfrm>
            <a:off x="6230000" y="2134685"/>
            <a:ext cx="2587923" cy="2207638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50178" name="Picture 6" descr="IMG_6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4708525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IMG_63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529012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IMG_63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492375"/>
            <a:ext cx="34559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 descr="IMG_6350"/>
          <p:cNvPicPr>
            <a:picLocks noChangeAspect="1" noChangeArrowheads="1"/>
          </p:cNvPicPr>
          <p:nvPr/>
        </p:nvPicPr>
        <p:blipFill>
          <a:blip r:embed="rId6"/>
          <a:srcRect r="7593"/>
          <a:stretch>
            <a:fillRect/>
          </a:stretch>
        </p:blipFill>
        <p:spPr bwMode="auto">
          <a:xfrm>
            <a:off x="3851275" y="3573463"/>
            <a:ext cx="31686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908175" y="4005263"/>
            <a:ext cx="6911975" cy="2087562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Нина Анатольевна Сергеева</a:t>
            </a:r>
          </a:p>
          <a:p>
            <a:r>
              <a:rPr lang="ru-RU" sz="2400" b="1">
                <a:latin typeface="Times New Roman" pitchFamily="18" charset="0"/>
              </a:rPr>
              <a:t>- старший помощник начальника </a:t>
            </a:r>
            <a:r>
              <a:rPr lang="en-US" sz="2400" b="1">
                <a:latin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</a:rPr>
              <a:t> отделения </a:t>
            </a:r>
          </a:p>
          <a:p>
            <a:r>
              <a:rPr lang="ru-RU" sz="2400" b="1">
                <a:latin typeface="Times New Roman" pitchFamily="18" charset="0"/>
              </a:rPr>
              <a:t>  подготовки призыва граждан на военную </a:t>
            </a:r>
          </a:p>
          <a:p>
            <a:r>
              <a:rPr lang="ru-RU" sz="2400" b="1">
                <a:latin typeface="Times New Roman" pitchFamily="18" charset="0"/>
              </a:rPr>
              <a:t>  службу отдела военного комиссариата </a:t>
            </a:r>
          </a:p>
          <a:p>
            <a:r>
              <a:rPr lang="ru-RU" sz="2400" b="1">
                <a:latin typeface="Times New Roman" pitchFamily="18" charset="0"/>
              </a:rPr>
              <a:t>  Тверской области по г. Тверь</a:t>
            </a:r>
          </a:p>
        </p:txBody>
      </p:sp>
      <p:pic>
        <p:nvPicPr>
          <p:cNvPr id="51203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IMG_6420"/>
          <p:cNvPicPr>
            <a:picLocks noChangeAspect="1" noChangeArrowheads="1"/>
          </p:cNvPicPr>
          <p:nvPr/>
        </p:nvPicPr>
        <p:blipFill>
          <a:blip r:embed="rId3"/>
          <a:srcRect t="35001"/>
          <a:stretch>
            <a:fillRect/>
          </a:stretch>
        </p:blipFill>
        <p:spPr bwMode="auto">
          <a:xfrm>
            <a:off x="468313" y="333375"/>
            <a:ext cx="831691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52226" name="Rectangle 150"/>
          <p:cNvSpPr>
            <a:spLocks noChangeArrowheads="1"/>
          </p:cNvSpPr>
          <p:nvPr/>
        </p:nvSpPr>
        <p:spPr bwMode="auto">
          <a:xfrm>
            <a:off x="5334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Следующие шаги проекта</a:t>
            </a:r>
            <a:endParaRPr lang="es-ES" sz="4000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8" name="Rectangle 150"/>
          <p:cNvSpPr>
            <a:spLocks noChangeArrowheads="1"/>
          </p:cNvSpPr>
          <p:nvPr/>
        </p:nvSpPr>
        <p:spPr bwMode="auto">
          <a:xfrm>
            <a:off x="457200" y="2514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A50021"/>
                </a:solidFill>
                <a:latin typeface="Calibri" pitchFamily="34" charset="0"/>
              </a:rPr>
              <a:t>Марафон «СЛУЖУ ОТЕЧЕСТВУ»</a:t>
            </a:r>
            <a:endParaRPr lang="es-ES" sz="4000" b="1">
              <a:solidFill>
                <a:srgbClr val="A50021"/>
              </a:solidFill>
              <a:latin typeface="Calibri" pitchFamily="34" charset="0"/>
            </a:endParaRPr>
          </a:p>
        </p:txBody>
      </p:sp>
      <p:pic>
        <p:nvPicPr>
          <p:cNvPr id="52228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27088" y="476250"/>
            <a:ext cx="7848600" cy="4608513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уроки мужества «Есть такая профессия…»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творческий конкурс «Полевая почта»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круглый стол «Жить – Родине служить»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акция «Армейский день»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                            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/экскурсии в воинскую часть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благотворительная акция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                          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«Солдатское сердце»</a:t>
            </a:r>
          </a:p>
        </p:txBody>
      </p:sp>
      <p:pic>
        <p:nvPicPr>
          <p:cNvPr id="53251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2" name="Группа 58"/>
          <p:cNvGrpSpPr>
            <a:grpSpLocks/>
          </p:cNvGrpSpPr>
          <p:nvPr/>
        </p:nvGrpSpPr>
        <p:grpSpPr bwMode="auto">
          <a:xfrm>
            <a:off x="5651500" y="2924175"/>
            <a:ext cx="2905125" cy="2895600"/>
            <a:chOff x="457200" y="838199"/>
            <a:chExt cx="4495800" cy="4495801"/>
          </a:xfrm>
        </p:grpSpPr>
        <p:pic>
          <p:nvPicPr>
            <p:cNvPr id="6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b="9231"/>
            <a:stretch>
              <a:fillRect/>
            </a:stretch>
          </p:blipFill>
          <p:spPr bwMode="auto">
            <a:xfrm>
              <a:off x="838200" y="838199"/>
              <a:ext cx="3830321" cy="4495801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254" name="Oval 5"/>
            <p:cNvSpPr>
              <a:spLocks noChangeArrowheads="1"/>
            </p:cNvSpPr>
            <p:nvPr/>
          </p:nvSpPr>
          <p:spPr bwMode="auto">
            <a:xfrm>
              <a:off x="457200" y="838200"/>
              <a:ext cx="4495800" cy="44958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84521" y="3798849"/>
              <a:ext cx="3276601" cy="76199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МОУ СОШ №50</a:t>
              </a:r>
            </a:p>
          </p:txBody>
        </p:sp>
        <p:sp>
          <p:nvSpPr>
            <p:cNvPr id="5325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93628" y="1386469"/>
              <a:ext cx="2743200" cy="91440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ЮНАРМЕЕЦ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27088" y="333375"/>
            <a:ext cx="7850187" cy="5329238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организация и посещение выставок в школьном Музее истории и творчества 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работа с семейными архивами «Мой папа в армии»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региональный фестиваль «Песня в военной шинели» 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военно-спортивный праздник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          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«Юнармейский калейдоскоп» 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военно-спортивный межшкольный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                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ё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 «Армейские палатки»</a:t>
            </a:r>
          </a:p>
        </p:txBody>
      </p:sp>
      <p:pic>
        <p:nvPicPr>
          <p:cNvPr id="54275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76" name="Group 9"/>
          <p:cNvGrpSpPr>
            <a:grpSpLocks/>
          </p:cNvGrpSpPr>
          <p:nvPr/>
        </p:nvGrpSpPr>
        <p:grpSpPr bwMode="auto">
          <a:xfrm>
            <a:off x="6443663" y="3068638"/>
            <a:ext cx="2520950" cy="2938462"/>
            <a:chOff x="1584" y="672"/>
            <a:chExt cx="2640" cy="2880"/>
          </a:xfrm>
        </p:grpSpPr>
        <p:sp>
          <p:nvSpPr>
            <p:cNvPr id="54277" name="Oval 7"/>
            <p:cNvSpPr>
              <a:spLocks noChangeArrowheads="1"/>
            </p:cNvSpPr>
            <p:nvPr/>
          </p:nvSpPr>
          <p:spPr bwMode="auto">
            <a:xfrm>
              <a:off x="1584" y="672"/>
              <a:ext cx="2640" cy="28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278" name="Picture 4" descr="0d15be1b6270a9fc4f1e3b18f73619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1056"/>
              <a:ext cx="171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064" y="912"/>
              <a:ext cx="1728" cy="10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ЮНАРМЕЙСКИЙ</a:t>
              </a:r>
            </a:p>
          </p:txBody>
        </p:sp>
        <p:sp>
          <p:nvSpPr>
            <p:cNvPr id="5428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016" y="2592"/>
              <a:ext cx="1776" cy="76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/>
                  <a:cs typeface="Times New Roman"/>
                </a:rPr>
                <a:t>КАЛЕЙДОСКОП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0"/>
          <p:cNvSpPr>
            <a:spLocks noChangeArrowheads="1"/>
          </p:cNvSpPr>
          <p:nvPr/>
        </p:nvSpPr>
        <p:spPr bwMode="auto">
          <a:xfrm>
            <a:off x="457200" y="1219200"/>
            <a:ext cx="8408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Цель проекта и его </a:t>
            </a:r>
            <a:br>
              <a:rPr lang="ru-RU" sz="4000" b="1">
                <a:solidFill>
                  <a:schemeClr val="hlink"/>
                </a:solidFill>
                <a:latin typeface="Calibri" pitchFamily="34" charset="0"/>
              </a:rPr>
            </a:br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концептуальное обоснование</a:t>
            </a:r>
            <a:endParaRPr lang="es-ES" sz="4000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14339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635375" y="404813"/>
            <a:ext cx="5184775" cy="554355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"/>
            </a:pP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Реализация этого проекта позволит улучшить здоровье детей, решить проблему слабой подготовленности выпускников школы к службе в армии, повысить заинтересованность молодых людей к поступлению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высшие военные учебные заведения, поднять на новый уровень качественные показатели участия команд школы в соревнованиях различной направленности, использовать полосу препятствий при подготовке команд близлежащих школ.</a:t>
            </a:r>
            <a:r>
              <a:rPr lang="ru-RU" sz="28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5299" name="Picture 5" descr="0_99af0_3d9ee0d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36861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9248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A5002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pic>
        <p:nvPicPr>
          <p:cNvPr id="56323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2185 L -3.33333E-6 -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395288" y="765175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Концепция 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71550" y="1989138"/>
            <a:ext cx="7561263" cy="2881312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>
              <a:latin typeface="Calibri" pitchFamily="34" charset="0"/>
            </a:endParaRP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15364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971550" y="2205038"/>
            <a:ext cx="74882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воспитание патриотов России, </a:t>
            </a:r>
            <a:r>
              <a:rPr lang="ru-RU" sz="2400" b="1">
                <a:solidFill>
                  <a:srgbClr val="A50021"/>
                </a:solidFill>
                <a:latin typeface="Calibri" pitchFamily="34" charset="0"/>
              </a:rPr>
              <a:t>                          </a:t>
            </a: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способных встать на защиту интересов страны</a:t>
            </a:r>
            <a:endParaRPr lang="ru-RU" sz="2400" b="1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 sz="2400" b="1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осуществление исторической преемственности поколений, сохранение и развитие армейских традиций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95288" y="1700213"/>
            <a:ext cx="8458200" cy="338455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>
              <a:latin typeface="Calibri" pitchFamily="34" charset="0"/>
            </a:endParaRP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95288" y="515938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Цели </a:t>
            </a:r>
            <a:r>
              <a:rPr lang="ru-RU" sz="36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23888" y="1887538"/>
            <a:ext cx="800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прививать интерес к занятиям военно-прикладными видами спорта</a:t>
            </a:r>
            <a:endParaRPr lang="ru-RU" sz="2400" b="1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 sz="2400" b="1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познакомить и приобщить подрастающее поколение к школьным традициям</a:t>
            </a:r>
            <a:endParaRPr lang="ru-RU" sz="2400" b="1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 sz="2400" b="1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повысить интерес учащихся к службе в армии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16389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323850" y="1700213"/>
            <a:ext cx="8458200" cy="3217862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>
              <a:latin typeface="Calibri" pitchFamily="34" charset="0"/>
            </a:endParaRP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23850" y="709613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Задачи</a:t>
            </a:r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38138" y="1822450"/>
            <a:ext cx="83677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улучшение материально-технической базы по основам военно-спортивной подготовки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построение полосы препятствий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организация систематических занятий военно-прикладными видами спорта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проведение соревнований военно-патриотической направленности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17413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395288" y="1916113"/>
            <a:ext cx="8458200" cy="2808287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>
              <a:latin typeface="Calibri" pitchFamily="34" charset="0"/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709613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Задачи</a:t>
            </a:r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9575" y="2038350"/>
            <a:ext cx="83677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создание условий для социализации личности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формирование гражданского самосознания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развитие познавательных и творческих способностей школьников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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укрепление и пропаганда школьных спортивных и физкультурно-оздоровительных традиций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pic>
        <p:nvPicPr>
          <p:cNvPr id="18437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63136665_5f8350820d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60483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00063" y="4286250"/>
            <a:ext cx="8458200" cy="1143000"/>
          </a:xfrm>
          <a:prstGeom prst="rect">
            <a:avLst/>
          </a:prstGeom>
          <a:solidFill>
            <a:srgbClr val="FFFF99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  <a:latin typeface="Calibri" pitchFamily="34" charset="0"/>
              </a:rPr>
              <a:t>ШКОЛЬНАЯ ПЛОЩАДКА. ПОЛОСА ПРЕПЯТСТВИЙ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3505310">
            <a:off x="6042025" y="2751138"/>
            <a:ext cx="2743200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942169545 h 21600"/>
              <a:gd name="T4" fmla="*/ 2147483647 w 21600"/>
              <a:gd name="T5" fmla="*/ 2147483647 h 21600"/>
              <a:gd name="T6" fmla="*/ 2147483647 w 21600"/>
              <a:gd name="T7" fmla="*/ 194216954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ОБЪЯСНИТЬ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3505310">
            <a:off x="4097338" y="2751138"/>
            <a:ext cx="2743200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942169545 h 21600"/>
              <a:gd name="T4" fmla="*/ 2147483647 w 21600"/>
              <a:gd name="T5" fmla="*/ 2147483647 h 21600"/>
              <a:gd name="T6" fmla="*/ 2147483647 w 21600"/>
              <a:gd name="T7" fmla="*/ 194216954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ПОНЯТЬ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3720449">
            <a:off x="1938338" y="2678113"/>
            <a:ext cx="2743200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942169545 h 21600"/>
              <a:gd name="T4" fmla="*/ 2147483647 w 21600"/>
              <a:gd name="T5" fmla="*/ 2147483647 h 21600"/>
              <a:gd name="T6" fmla="*/ 2147483647 w 21600"/>
              <a:gd name="T7" fmla="*/ 194216954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ПРИОБЩИТЬ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3899425">
            <a:off x="-165100" y="2759075"/>
            <a:ext cx="2743200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942169545 h 21600"/>
              <a:gd name="T4" fmla="*/ 2147483647 w 21600"/>
              <a:gd name="T5" fmla="*/ 2147483647 h 21600"/>
              <a:gd name="T6" fmla="*/ 2147483647 w 21600"/>
              <a:gd name="T7" fmla="*/ 194216954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ОСОЗНАТЬ</a:t>
            </a:r>
          </a:p>
        </p:txBody>
      </p:sp>
      <p:pic>
        <p:nvPicPr>
          <p:cNvPr id="19464" name="Picture 2" descr="F:\Documents and Settings\Учитель\Рабочий стол\для полосы\0_49ee0_3b6df81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9663"/>
            <a:ext cx="27733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0_7aee9_1a8c5860_XL"/>
          <p:cNvPicPr>
            <a:picLocks noChangeAspect="1" noChangeArrowheads="1"/>
          </p:cNvPicPr>
          <p:nvPr/>
        </p:nvPicPr>
        <p:blipFill>
          <a:blip r:embed="rId2"/>
          <a:srcRect l="50136" t="2579" b="56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6429375" y="6357938"/>
            <a:ext cx="2714625" cy="500062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Calibri" pitchFamily="34" charset="0"/>
                <a:cs typeface="Arial" charset="0"/>
              </a:rPr>
              <a:t>МОУ СОШ №50</a:t>
            </a:r>
          </a:p>
        </p:txBody>
      </p:sp>
      <p:sp>
        <p:nvSpPr>
          <p:cNvPr id="20483" name="Rectangle 150"/>
          <p:cNvSpPr>
            <a:spLocks noChangeArrowheads="1"/>
          </p:cNvSpPr>
          <p:nvPr/>
        </p:nvSpPr>
        <p:spPr bwMode="auto">
          <a:xfrm>
            <a:off x="228600" y="0"/>
            <a:ext cx="3200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Девиз </a:t>
            </a:r>
            <a:br>
              <a:rPr lang="ru-RU" sz="4000" b="1">
                <a:solidFill>
                  <a:schemeClr val="hlink"/>
                </a:solidFill>
                <a:latin typeface="Calibri" pitchFamily="34" charset="0"/>
              </a:rPr>
            </a:br>
            <a:r>
              <a:rPr lang="ru-RU" sz="4000" b="1">
                <a:solidFill>
                  <a:schemeClr val="hlink"/>
                </a:solidFill>
                <a:latin typeface="Calibri" pitchFamily="34" charset="0"/>
              </a:rPr>
              <a:t>проекта</a:t>
            </a:r>
            <a:endParaRPr lang="es-ES" sz="4000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275013" y="981075"/>
            <a:ext cx="2520950" cy="503238"/>
          </a:xfrm>
          <a:prstGeom prst="rect">
            <a:avLst/>
          </a:prstGeom>
          <a:solidFill>
            <a:srgbClr val="CC9900">
              <a:alpha val="98822"/>
            </a:srgbClr>
          </a:solidFill>
          <a:ln w="76200" cmpd="tri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i="1"/>
              <a:t>СОЗДАВАТЬ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276600" y="1557338"/>
            <a:ext cx="2519363" cy="503237"/>
          </a:xfrm>
          <a:prstGeom prst="rect">
            <a:avLst/>
          </a:prstGeom>
          <a:solidFill>
            <a:srgbClr val="CC9900">
              <a:alpha val="98822"/>
            </a:srgbClr>
          </a:solidFill>
          <a:ln w="76200" cmpd="tri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i="1"/>
              <a:t>ПРИОБЩАТЬ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276600" y="2133600"/>
            <a:ext cx="2519363" cy="503238"/>
          </a:xfrm>
          <a:prstGeom prst="rect">
            <a:avLst/>
          </a:prstGeom>
          <a:solidFill>
            <a:srgbClr val="CC9900">
              <a:alpha val="98822"/>
            </a:srgbClr>
          </a:solidFill>
          <a:ln w="76200" cmpd="tri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i="1"/>
              <a:t>ПРЕОДОЛЕВАТЬ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6" grpId="0" animBg="1"/>
      <p:bldP spid="204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598</Words>
  <Application>Microsoft Office PowerPoint</Application>
  <PresentationFormat>Экран (4:3)</PresentationFormat>
  <Paragraphs>141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Impact</vt:lpstr>
      <vt:lpstr>Times New Roman</vt:lpstr>
      <vt:lpstr>Wingdings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21</cp:revision>
  <cp:lastPrinted>2015-03-12T05:17:18Z</cp:lastPrinted>
  <dcterms:modified xsi:type="dcterms:W3CDTF">2015-03-12T05:18:02Z</dcterms:modified>
</cp:coreProperties>
</file>