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6" r:id="rId12"/>
    <p:sldId id="28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8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55;&#1077;&#1089;&#1085;&#1080;%20&#1042;&#1086;&#1077;&#1085;&#1085;&#1099;&#1093;%20&#1051;&#1077;&#1090;%20-%20&#1057;&#1074;&#1103;&#1097;&#1077;&#1085;&#1085;&#1072;&#1103;%20&#1042;&#1086;&#1081;&#1085;&#1072;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58;&#1105;&#1084;&#1085;&#1072;&#1103;%20&#1085;&#1086;&#1095;&#1100;.mp3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52;&#1072;&#1088;&#1082;%20&#1041;&#1077;&#1088;&#1085;&#1077;&#1089;%20-%20&#1053;&#1072;%20&#1073;&#1077;&#1079;&#1099;&#1084;&#1103;&#1085;&#1085;&#1086;&#1081;%20&#1074;&#1099;&#1089;&#1086;&#1090;&#1077;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53;&#1072;&#1084;%20&#1085;&#1091;&#1078;&#1085;&#1072;%20&#1086;&#1076;&#1085;&#1072;%20&#1087;&#1086;&#1073;&#1077;&#1076;&#1072;.mp3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70;&#1088;&#1080;&#1081;%20&#1040;&#1085;&#1090;&#1086;&#1085;&#1086;&#1074;%20-%20&#1050;&#1088;&#1072;&#1089;&#1085;&#1099;&#1077;%20&#1084;&#1072;&#1082;&#1080;.mp3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&#1059;&#1095;&#1080;&#1090;&#1077;&#1083;&#1100;\Desktop\&#1087;&#1086;&#1101;&#1090;&#1099;\&#1084;&#1080;&#1085;&#1091;&#1090;&#1072;cut.ru).mp3" TargetMode="External"/><Relationship Id="rId1" Type="http://schemas.openxmlformats.org/officeDocument/2006/relationships/audio" Target="file:///C:\Users\&#1059;&#1095;&#1080;&#1090;&#1077;&#1083;&#1100;\Desktop\&#1087;&#1086;&#1101;&#1090;&#1099;\&#1052;&#1080;&#1085;&#1091;&#1090;&#1072;%20&#1084;&#1086;&#1083;&#1095;&#1072;&#1085;&#1080;&#1103;%20-%20&#1052;&#1077;&#1090;&#1088;&#1086;&#1085;&#1086;&#1084;.mp3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9;&#1095;&#1080;&#1090;&#1077;&#1083;&#1100;\Desktop\&#1087;&#1086;&#1101;&#1090;&#1099;\&#1042;&#1086;&#1077;&#1085;&#1085;&#1099;&#1077;%20&#1087;&#1077;&#1089;&#1085;&#1080;%20-%20&#1046;&#1091;&#1088;&#1072;&#1074;&#1083;&#1080;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80048" cy="1752600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освящённая памяти поэтов, погибших на войне.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276872"/>
            <a:ext cx="6629400" cy="12192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Строка, оборванная пулей,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97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59" y="0"/>
            <a:ext cx="912574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Песни Военных Лет - Священная Вой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44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8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Георгий Суворов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воспоминанья мы тужить не будем,</a:t>
            </a:r>
          </a:p>
          <a:p>
            <a:r>
              <a:rPr lang="en-US" dirty="0" smtClean="0"/>
              <a:t>     </a:t>
            </a:r>
            <a:r>
              <a:rPr lang="ru-RU" dirty="0" smtClean="0"/>
              <a:t>Зачем туманить грустью ясность дней, </a:t>
            </a:r>
            <a:r>
              <a:rPr lang="en-US" dirty="0" smtClean="0"/>
              <a:t>-</a:t>
            </a:r>
            <a:endParaRPr lang="ru-RU" dirty="0" smtClean="0"/>
          </a:p>
          <a:p>
            <a:pPr algn="r"/>
            <a:r>
              <a:rPr lang="en-US" dirty="0" smtClean="0"/>
              <a:t> </a:t>
            </a:r>
            <a:r>
              <a:rPr lang="ru-RU" dirty="0" smtClean="0"/>
              <a:t>Свой добрый век мы прожили как люди</a:t>
            </a:r>
            <a:r>
              <a:rPr lang="en-US" dirty="0" smtClean="0"/>
              <a:t> -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 для людей.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996952"/>
            <a:ext cx="2641744" cy="346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4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4176464" cy="4644008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Николай Майоров</a:t>
            </a:r>
            <a:endParaRPr lang="ru-RU" sz="3200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1484784"/>
            <a:ext cx="547260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Мы все уставы знаем наизусть.</a:t>
            </a: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Что гибель? Мы даже смерти выше.</a:t>
            </a: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 могилах мы построились в отряд</a:t>
            </a: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И ждем приказа нового. И пусть </a:t>
            </a: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Не думают, что мертвые не слышат,</a:t>
            </a: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Когда о них потомки говорят.</a:t>
            </a:r>
          </a:p>
          <a:p>
            <a:pPr algn="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916832"/>
            <a:ext cx="2916019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42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4258816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1941 г.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ушёл добровольцем на фронт, и осенью, получив тяжелую контузию, был демобилизован из армии и снят с воинского учета. Работал в Новосибирске, в «Окнах ТАСС», познакомился с новосибирскими писателями, поэтами, художниками. В </a:t>
            </a:r>
            <a:r>
              <a:rPr lang="ru-RU" dirty="0">
                <a:solidFill>
                  <a:srgbClr val="C00000"/>
                </a:solidFill>
              </a:rPr>
              <a:t>1942 г.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снова уходит на фронт, несмотря на запреты медиков, в 22-ю Сибирскую добровольческую дивизию. Его стихи печатаются в дивизионной газете «Боевая красноармейская». Основные темы — любовь, молодость, вера в победу и счастье. Поэт погиб в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1943 г</a:t>
            </a:r>
            <a:r>
              <a:rPr lang="ru-RU" dirty="0">
                <a:solidFill>
                  <a:srgbClr val="7030A0"/>
                </a:solidFill>
              </a:rPr>
              <a:t>., песней поднимая в атаку свой взвод. </a:t>
            </a:r>
            <a:r>
              <a:rPr lang="ru-RU" dirty="0">
                <a:solidFill>
                  <a:srgbClr val="C00000"/>
                </a:solidFill>
              </a:rPr>
              <a:t>Посмертно награждён орденом Отечественной войны 1-й </a:t>
            </a:r>
            <a:r>
              <a:rPr lang="ru-RU" dirty="0" smtClean="0">
                <a:solidFill>
                  <a:srgbClr val="C00000"/>
                </a:solidFill>
              </a:rPr>
              <a:t>степени.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Борис </a:t>
            </a:r>
            <a:r>
              <a:rPr lang="ru-RU" dirty="0" err="1" smtClean="0">
                <a:solidFill>
                  <a:srgbClr val="C00000"/>
                </a:solidFill>
              </a:rPr>
              <a:t>Богатков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412775"/>
            <a:ext cx="28575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66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363272" cy="57633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Новый чемодан длиной в полметра,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Кружка, ложка, ножик, котелок...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заранее припас все это,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Чтоб явиться по повестке в срок.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я ждал ее! И наконец-то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Вот она, желанная, в руках!..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...Пролетело, отшумело детство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школах, в пионерских лагерях.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Молодость девичьими руками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Обнимала и ласкала нас,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Молодость холодными штыками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Засверкала на фронтах сейчас.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Молодость за все родное биться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Повела ребят в огонь и дым,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спешу я присоединиться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 возмужавшим сверстникам моим.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563880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Тёмная ноч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2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3754760" cy="45720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7030A0"/>
                </a:solidFill>
              </a:rPr>
              <a:t>С началом Отечественной войны уходит на </a:t>
            </a:r>
            <a:r>
              <a:rPr lang="ru-RU" dirty="0" smtClean="0">
                <a:solidFill>
                  <a:srgbClr val="7030A0"/>
                </a:solidFill>
              </a:rPr>
              <a:t>фронт.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Участвует </a:t>
            </a:r>
            <a:r>
              <a:rPr lang="ru-RU" dirty="0">
                <a:solidFill>
                  <a:srgbClr val="7030A0"/>
                </a:solidFill>
              </a:rPr>
              <a:t>в боях, совершая большие переходы с солдатами. Писал </a:t>
            </a:r>
            <a:r>
              <a:rPr lang="ru-RU" dirty="0" smtClean="0">
                <a:solidFill>
                  <a:srgbClr val="7030A0"/>
                </a:solidFill>
              </a:rPr>
              <a:t>песни-марши.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Возвращаясь </a:t>
            </a:r>
            <a:r>
              <a:rPr lang="ru-RU" dirty="0">
                <a:solidFill>
                  <a:srgbClr val="7030A0"/>
                </a:solidFill>
              </a:rPr>
              <a:t>с фронта </a:t>
            </a:r>
            <a:r>
              <a:rPr lang="ru-RU" dirty="0">
                <a:solidFill>
                  <a:srgbClr val="C00000"/>
                </a:solidFill>
              </a:rPr>
              <a:t>13 ноября 1944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И.Уткин</a:t>
            </a:r>
            <a:r>
              <a:rPr lang="ru-RU" dirty="0">
                <a:solidFill>
                  <a:srgbClr val="7030A0"/>
                </a:solidFill>
              </a:rPr>
              <a:t> погиб в авиационной </a:t>
            </a:r>
            <a:r>
              <a:rPr lang="ru-RU" dirty="0" smtClean="0">
                <a:solidFill>
                  <a:srgbClr val="7030A0"/>
                </a:solidFill>
              </a:rPr>
              <a:t>катастрофе.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Иосиф Уткин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412776"/>
            <a:ext cx="2872344" cy="401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0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6693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 улице полночь. Свеча догорает.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Высокие звезды видны.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Ты пишешь письмо мне, моя дорогая,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пылающий адрес войны.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долго ты пишешь его, дорогая,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Окончишь и примешься вновь.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Зато я уверен: к переднему краю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Прорвется такая любовь!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...Давно мы из дома. Огни наших комнат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 дымом войны не видны.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 тот, кого любят,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 тот, кого помнят,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дома — ив дыме войны!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Теплее на фронте от ласковых писем.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Читая, за каждой строкой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Любимую видишь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Родину слышишь,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голос за тонкой стеной...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 скоро вернемся. Я знаю. Я верю.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время такое придет: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Останутся грусть и разлука за дверью.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в дом только радость войдет.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4402832" cy="45720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1941</a:t>
            </a:r>
            <a:r>
              <a:rPr lang="ru-RU" dirty="0">
                <a:solidFill>
                  <a:srgbClr val="7030A0"/>
                </a:solidFill>
              </a:rPr>
              <a:t>, когда началась война, ушел добровольцем на фронт.</a:t>
            </a:r>
          </a:p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1942 23 сентября </a:t>
            </a:r>
            <a:r>
              <a:rPr lang="ru-RU" dirty="0">
                <a:solidFill>
                  <a:srgbClr val="7030A0"/>
                </a:solidFill>
              </a:rPr>
              <a:t>погиб в боях под Новороссийском. Было ему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24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года.</a:t>
            </a:r>
          </a:p>
          <a:p>
            <a:r>
              <a:rPr lang="ru-RU" dirty="0">
                <a:solidFill>
                  <a:srgbClr val="7030A0"/>
                </a:solidFill>
              </a:rPr>
              <a:t>При жизни </a:t>
            </a:r>
            <a:r>
              <a:rPr lang="ru-RU" dirty="0">
                <a:solidFill>
                  <a:srgbClr val="C00000"/>
                </a:solidFill>
              </a:rPr>
              <a:t>Коган</a:t>
            </a:r>
            <a:r>
              <a:rPr lang="ru-RU" dirty="0">
                <a:solidFill>
                  <a:srgbClr val="7030A0"/>
                </a:solidFill>
              </a:rPr>
              <a:t> не успел напечатать свои стихи. Они стали публиковаться в периодической печати во второй половине </a:t>
            </a:r>
            <a:r>
              <a:rPr lang="ru-RU" dirty="0">
                <a:solidFill>
                  <a:srgbClr val="C00000"/>
                </a:solidFill>
              </a:rPr>
              <a:t>1950-х.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Павел Коган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268760"/>
            <a:ext cx="3168352" cy="43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9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76672"/>
            <a:ext cx="8686800" cy="6741368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 были всякими. Но, мучаясь,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 понимали: в наши дни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Нам выпала такая участь,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 пусть завидуют они.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Они нас выдумают мудрых,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 будем строги и прямы,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Они прикрасят и припудрят,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все-таки пробьемся мы!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Но, людям Родины единой,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Едва ли им дано понять,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Какая иногда рутина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Вела нас жить и умирать.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пусть я покажусь им узким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их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всесветность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оскорблю, 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— патриот. Я воздух русский,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землю русскую люблю,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верю, что нигде на свете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Второй такой не отыскать,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Чтоб так пахнуло на рассвете,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Чтоб дымный ветер на песках...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где еще найдешь такие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Березы, как в моем краю!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б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сдох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как пес от ностальгии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любом кокосовом раю.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 мы еще дойдем до Ганга,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 мы еще умрем в боях,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Чтоб от Японии до Англии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Сияла Родина моя.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4186808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октябре 1941-го </a:t>
            </a:r>
            <a:r>
              <a:rPr lang="ru-RU" dirty="0">
                <a:solidFill>
                  <a:srgbClr val="7030A0"/>
                </a:solidFill>
              </a:rPr>
              <a:t>ушел на фронт. В 20 километрах от </a:t>
            </a:r>
            <a:r>
              <a:rPr lang="ru-RU" dirty="0" err="1">
                <a:solidFill>
                  <a:srgbClr val="7030A0"/>
                </a:solidFill>
              </a:rPr>
              <a:t>Гжатска</a:t>
            </a:r>
            <a:r>
              <a:rPr lang="ru-RU" dirty="0">
                <a:solidFill>
                  <a:srgbClr val="7030A0"/>
                </a:solidFill>
              </a:rPr>
              <a:t> на Смоленщине советские войска несколько месяцев держали оборону. Немногие остались живы. Здесь погиб и похоронен в братской могиле политрук пулеметной роты </a:t>
            </a:r>
            <a:r>
              <a:rPr lang="ru-RU" dirty="0">
                <a:solidFill>
                  <a:srgbClr val="C00000"/>
                </a:solidFill>
              </a:rPr>
              <a:t>Николай Майоров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>
                <a:solidFill>
                  <a:srgbClr val="7030A0"/>
                </a:solidFill>
              </a:rPr>
              <a:t>Стихи он писал еще в школе, но при жизни было напечатано всего несколько его стихотворений, в основном в университетской многотиражке. В его стихах рядом с раздумьями о месте искусства – тревога перед событиями, начавшимися на Западе, предчувствия о будущей своей </a:t>
            </a:r>
            <a:r>
              <a:rPr lang="ru-RU" dirty="0" smtClean="0">
                <a:solidFill>
                  <a:srgbClr val="7030A0"/>
                </a:solidFill>
              </a:rPr>
              <a:t>судьбе.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Николай Майоров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312926"/>
            <a:ext cx="3498304" cy="4372880"/>
          </a:xfrm>
          <a:prstGeom prst="rect">
            <a:avLst/>
          </a:prstGeom>
        </p:spPr>
      </p:pic>
      <p:pic>
        <p:nvPicPr>
          <p:cNvPr id="6" name="Марк Бернес - На безымянной высот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16530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6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5161806" cy="493204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22 октября – Праздник белых журавлей.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Он был учреждён народным поэтом Дагестана Расулом Гамзатовым как день поэзии и как память о павших на полях сражений во всех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войнах.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268760"/>
            <a:ext cx="321181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230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Стихи В. Чугунов начал писать еще на школьной скамье. Впервые они были опубликованы в омской газете </a:t>
            </a:r>
            <a:r>
              <a:rPr lang="ru-RU" dirty="0">
                <a:solidFill>
                  <a:srgbClr val="C00000"/>
                </a:solidFill>
              </a:rPr>
              <a:t>«Рабочий путь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 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7030A0"/>
                </a:solidFill>
              </a:rPr>
              <a:t>годы Великой Отечественной войны В. Чугунов ушел на фронт. В боях за социалистическую Родину, верный военной присяге, он проявил геройство и мужество. И, отбивая одну из яростных атак гитлеровцев на берегу Северного Донца, </a:t>
            </a:r>
            <a:r>
              <a:rPr lang="ru-RU" dirty="0">
                <a:solidFill>
                  <a:srgbClr val="C00000"/>
                </a:solidFill>
              </a:rPr>
              <a:t>погиб 5 июля 1943 года.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Владимир Чугунов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5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764704"/>
            <a:ext cx="8219256" cy="4827240"/>
          </a:xfrm>
        </p:spPr>
        <p:txBody>
          <a:bodyPr/>
          <a:lstStyle/>
          <a:p>
            <a:r>
              <a:rPr lang="ru-RU" dirty="0" smtClean="0"/>
              <a:t>Владимир Чугунов: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Если я на поле ратном,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Испустив предсмертный стон,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Упаду в огне закатном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Вражьей пулею сражен,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Если ворон, словно в песне,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Надо мною круг замкнет, —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хочу, чтоб мой ровесник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Через труп шагнул вперед.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68344" y="1325880"/>
            <a:ext cx="10184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G:\chugu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3024336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4330824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замечательный поэт, прекрасный человек, храбрый воин.</a:t>
            </a:r>
            <a:endParaRPr lang="ru-RU" dirty="0"/>
          </a:p>
          <a:p>
            <a:endParaRPr lang="ru-RU" dirty="0"/>
          </a:p>
          <a:p>
            <a:r>
              <a:rPr lang="ru-RU" dirty="0"/>
              <a:t>Он погиб совсем молодым – немного не дожив до своего 25-летия.</a:t>
            </a:r>
          </a:p>
          <a:p>
            <a:endParaRPr lang="ru-RU" dirty="0"/>
          </a:p>
          <a:p>
            <a:r>
              <a:rPr lang="ru-RU" dirty="0"/>
              <a:t>Он умер от ран </a:t>
            </a:r>
            <a:r>
              <a:rPr lang="ru-RU" dirty="0">
                <a:solidFill>
                  <a:srgbClr val="C00000"/>
                </a:solidFill>
              </a:rPr>
              <a:t>13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февраля 1944 года </a:t>
            </a:r>
            <a:r>
              <a:rPr lang="ru-RU" dirty="0"/>
              <a:t>– 60 лет назад, а родился </a:t>
            </a:r>
            <a:r>
              <a:rPr lang="ru-RU" dirty="0">
                <a:solidFill>
                  <a:srgbClr val="C00000"/>
                </a:solidFill>
              </a:rPr>
              <a:t>11 апреля 1919-го </a:t>
            </a:r>
            <a:r>
              <a:rPr lang="ru-RU" dirty="0"/>
              <a:t>– со дня его рождения исполнилось 85 лет</a:t>
            </a:r>
            <a:r>
              <a:rPr lang="ru-RU" dirty="0" smtClean="0"/>
              <a:t>.</a:t>
            </a:r>
          </a:p>
          <a:p>
            <a:r>
              <a:rPr lang="ru-RU" dirty="0"/>
              <a:t>Георгий Суворов </a:t>
            </a:r>
            <a:r>
              <a:rPr lang="ru-RU" dirty="0">
                <a:solidFill>
                  <a:srgbClr val="C00000"/>
                </a:solidFill>
              </a:rPr>
              <a:t>посмертно был награжден мемориальной медалью конкурса имени Николая Островского</a:t>
            </a:r>
            <a:r>
              <a:rPr lang="ru-RU" dirty="0"/>
              <a:t> в числе тех авторов, чьи книги играют большую роль в воспитании молодежи.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Георгий Суворов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126962"/>
            <a:ext cx="32861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8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47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 воспоминаньях мы тужить не будем,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Зачем туманить грустью ясность дней, —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Свой добрый век мы прожили как люди —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                   И для людей.  </a:t>
            </a: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347788" indent="88900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Георгий Суворов, поэт, погибший на войне.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Здесь птицы не поют,</a:t>
            </a:r>
            <a:br>
              <a:rPr lang="ru-RU" dirty="0" smtClean="0"/>
            </a:br>
            <a:r>
              <a:rPr lang="ru-RU" dirty="0" smtClean="0"/>
              <a:t>Деревья не растут</a:t>
            </a:r>
            <a:r>
              <a:rPr lang="en-US" dirty="0" smtClean="0"/>
              <a:t> ;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только мы, плечом к плечу, </a:t>
            </a:r>
            <a:r>
              <a:rPr lang="ru-RU" dirty="0" smtClean="0"/>
              <a:t>В</a:t>
            </a:r>
            <a:r>
              <a:rPr lang="ru-RU" dirty="0" smtClean="0"/>
              <a:t>растаем в землю тут.</a:t>
            </a:r>
            <a:br>
              <a:rPr lang="ru-RU" dirty="0" smtClean="0"/>
            </a:br>
            <a:r>
              <a:rPr lang="ru-RU" dirty="0" smtClean="0"/>
              <a:t>Горит и кружится планета,</a:t>
            </a:r>
            <a:br>
              <a:rPr lang="ru-RU" dirty="0" smtClean="0"/>
            </a:br>
            <a:r>
              <a:rPr lang="ru-RU" dirty="0" smtClean="0"/>
              <a:t>Над нашей родиною дым,</a:t>
            </a:r>
            <a:br>
              <a:rPr lang="ru-RU" dirty="0" smtClean="0"/>
            </a:br>
            <a:r>
              <a:rPr lang="ru-RU" dirty="0" smtClean="0"/>
              <a:t>И, значит, нам нужна одна победа,</a:t>
            </a:r>
            <a:br>
              <a:rPr lang="ru-RU" dirty="0" smtClean="0"/>
            </a:br>
            <a:r>
              <a:rPr lang="ru-RU" dirty="0" smtClean="0"/>
              <a:t>Одна на всех - мы за ценой не постоим. </a:t>
            </a:r>
            <a:r>
              <a:rPr lang="ru-RU" dirty="0" smtClean="0"/>
              <a:t>Одна на </a:t>
            </a:r>
            <a:r>
              <a:rPr lang="ru-RU" dirty="0" smtClean="0"/>
              <a:t>всех - </a:t>
            </a:r>
            <a:r>
              <a:rPr lang="ru-RU" dirty="0" smtClean="0"/>
              <a:t>мы за ценой не </a:t>
            </a:r>
            <a:r>
              <a:rPr lang="ru-RU" dirty="0" smtClean="0"/>
              <a:t>постоим.</a:t>
            </a:r>
            <a:endParaRPr lang="ru-RU" dirty="0"/>
          </a:p>
        </p:txBody>
      </p:sp>
      <p:pic>
        <p:nvPicPr>
          <p:cNvPr id="4" name="Нам нужна одна побе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1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5410944" cy="45720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7030A0"/>
                </a:solidFill>
              </a:rPr>
              <a:t>24-летний старший сержант </a:t>
            </a:r>
            <a:r>
              <a:rPr lang="ru-RU" dirty="0" err="1">
                <a:solidFill>
                  <a:srgbClr val="7030A0"/>
                </a:solidFill>
              </a:rPr>
              <a:t>Григор</a:t>
            </a:r>
            <a:r>
              <a:rPr lang="ru-RU" dirty="0">
                <a:solidFill>
                  <a:srgbClr val="7030A0"/>
                </a:solidFill>
              </a:rPr>
              <a:t> Акопян, командир танка, погиб в </a:t>
            </a:r>
            <a:r>
              <a:rPr lang="ru-RU" dirty="0">
                <a:solidFill>
                  <a:srgbClr val="C00000"/>
                </a:solidFill>
              </a:rPr>
              <a:t>1944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году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в боях за освобождение украинского города Шполы.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Он </a:t>
            </a:r>
            <a:r>
              <a:rPr lang="ru-RU" dirty="0">
                <a:solidFill>
                  <a:srgbClr val="7030A0"/>
                </a:solidFill>
              </a:rPr>
              <a:t>был награжден двумя орденами Славы, орденами Отечественной войны </a:t>
            </a:r>
            <a:r>
              <a:rPr lang="ru-RU" dirty="0">
                <a:solidFill>
                  <a:srgbClr val="C00000"/>
                </a:solidFill>
              </a:rPr>
              <a:t>I</a:t>
            </a:r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степени и Красной Звезды, двумя медалями </a:t>
            </a:r>
            <a:r>
              <a:rPr lang="ru-RU" dirty="0">
                <a:solidFill>
                  <a:srgbClr val="C00000"/>
                </a:solidFill>
              </a:rPr>
              <a:t>«За отвагу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7030A0"/>
                </a:solidFill>
              </a:rPr>
              <a:t>Ему посмертно присвоено звание </a:t>
            </a:r>
            <a:r>
              <a:rPr lang="ru-RU" dirty="0">
                <a:solidFill>
                  <a:srgbClr val="C00000"/>
                </a:solidFill>
              </a:rPr>
              <a:t>«Почетный гражданин города Шполы».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Григор</a:t>
            </a:r>
            <a:r>
              <a:rPr lang="ru-RU" dirty="0" smtClean="0">
                <a:solidFill>
                  <a:srgbClr val="C00000"/>
                </a:solidFill>
              </a:rPr>
              <a:t> Акопян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G:\7461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84784"/>
            <a:ext cx="2585442" cy="4141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83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5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Григор</a:t>
            </a:r>
            <a:r>
              <a:rPr lang="ru-RU" dirty="0" smtClean="0"/>
              <a:t> Акопян: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Мама, я еще вернусь с войны,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Мы, родная, встретимся с тобою,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прижмусь средь мирной тишины,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 дитя, к щеке твоей щекою.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 ласковым рукам твоим прижмусь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Жаркими, шершавыми губами.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в твоей душе развею грусть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Добрыми словами и делами.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Верь мне, мама, — он придет, наш час,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Победим в войне святой и правой.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одарит мир спасенный нас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венцом немеркнущим, и славой!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Юрий Антонов - Красные ма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4906888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 1941 году был призван в Красную Армию. Воевал на Ленинградском и </a:t>
            </a:r>
            <a:r>
              <a:rPr lang="ru-RU" dirty="0" err="1">
                <a:solidFill>
                  <a:srgbClr val="7030A0"/>
                </a:solidFill>
              </a:rPr>
              <a:t>Волховском</a:t>
            </a:r>
            <a:r>
              <a:rPr lang="ru-RU" dirty="0">
                <a:solidFill>
                  <a:srgbClr val="7030A0"/>
                </a:solidFill>
              </a:rPr>
              <a:t> фронтах, был корреспондентом газеты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«Отвага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</a:p>
          <a:p>
            <a:r>
              <a:rPr lang="ru-RU" dirty="0">
                <a:solidFill>
                  <a:srgbClr val="7030A0"/>
                </a:solidFill>
              </a:rPr>
              <a:t>В августе </a:t>
            </a:r>
            <a:r>
              <a:rPr lang="ru-RU" dirty="0">
                <a:solidFill>
                  <a:srgbClr val="C00000"/>
                </a:solidFill>
              </a:rPr>
              <a:t>1943 года </a:t>
            </a:r>
            <a:r>
              <a:rPr lang="ru-RU" dirty="0">
                <a:solidFill>
                  <a:srgbClr val="7030A0"/>
                </a:solidFill>
              </a:rPr>
              <a:t>гестапо арестовало </a:t>
            </a:r>
            <a:r>
              <a:rPr lang="ru-RU" dirty="0" err="1">
                <a:solidFill>
                  <a:srgbClr val="7030A0"/>
                </a:solidFill>
              </a:rPr>
              <a:t>Джалиля</a:t>
            </a:r>
            <a:r>
              <a:rPr lang="ru-RU" dirty="0">
                <a:solidFill>
                  <a:srgbClr val="7030A0"/>
                </a:solidFill>
              </a:rPr>
              <a:t> и большинство членов его подпольной группы за несколько дней до тщательно подготавливаемого восстания военнопленных. За участие в подпольной организации Муса </a:t>
            </a:r>
            <a:r>
              <a:rPr lang="ru-RU" dirty="0" err="1">
                <a:solidFill>
                  <a:srgbClr val="7030A0"/>
                </a:solidFill>
              </a:rPr>
              <a:t>Джалиль</a:t>
            </a:r>
            <a:r>
              <a:rPr lang="ru-RU" dirty="0">
                <a:solidFill>
                  <a:srgbClr val="7030A0"/>
                </a:solidFill>
              </a:rPr>
              <a:t> был казнён на гильотине 25 августа </a:t>
            </a:r>
            <a:r>
              <a:rPr lang="ru-RU" dirty="0">
                <a:solidFill>
                  <a:srgbClr val="C00000"/>
                </a:solidFill>
              </a:rPr>
              <a:t>1944 года </a:t>
            </a:r>
            <a:r>
              <a:rPr lang="ru-RU" dirty="0">
                <a:solidFill>
                  <a:srgbClr val="7030A0"/>
                </a:solidFill>
              </a:rPr>
              <a:t>в тюрьме </a:t>
            </a:r>
            <a:r>
              <a:rPr lang="ru-RU" dirty="0" err="1">
                <a:solidFill>
                  <a:srgbClr val="7030A0"/>
                </a:solidFill>
              </a:rPr>
              <a:t>Плётцензее</a:t>
            </a:r>
            <a:r>
              <a:rPr lang="ru-RU" dirty="0">
                <a:solidFill>
                  <a:srgbClr val="7030A0"/>
                </a:solidFill>
              </a:rPr>
              <a:t> в Берлине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1946 году МГБ СССР </a:t>
            </a:r>
            <a:r>
              <a:rPr lang="ru-RU" dirty="0">
                <a:solidFill>
                  <a:srgbClr val="7030A0"/>
                </a:solidFill>
              </a:rPr>
              <a:t>завело розыскное дело на </a:t>
            </a:r>
            <a:r>
              <a:rPr lang="ru-RU" dirty="0">
                <a:solidFill>
                  <a:srgbClr val="C00000"/>
                </a:solidFill>
              </a:rPr>
              <a:t>Мусу </a:t>
            </a:r>
            <a:r>
              <a:rPr lang="ru-RU" dirty="0" err="1">
                <a:solidFill>
                  <a:srgbClr val="C00000"/>
                </a:solidFill>
              </a:rPr>
              <a:t>Джалиля</a:t>
            </a:r>
            <a:r>
              <a:rPr lang="ru-RU" dirty="0">
                <a:solidFill>
                  <a:srgbClr val="7030A0"/>
                </a:solidFill>
              </a:rPr>
              <a:t>. Он обвинялся в измене Родине и пособничестве врагу. В апреле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1947 года </a:t>
            </a:r>
            <a:r>
              <a:rPr lang="ru-RU" dirty="0">
                <a:solidFill>
                  <a:srgbClr val="7030A0"/>
                </a:solidFill>
              </a:rPr>
              <a:t>имя </a:t>
            </a:r>
            <a:r>
              <a:rPr lang="ru-RU" dirty="0">
                <a:solidFill>
                  <a:srgbClr val="C00000"/>
                </a:solidFill>
              </a:rPr>
              <a:t>Мусы </a:t>
            </a:r>
            <a:r>
              <a:rPr lang="ru-RU" dirty="0" err="1">
                <a:solidFill>
                  <a:srgbClr val="C00000"/>
                </a:solidFill>
              </a:rPr>
              <a:t>Джалиля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было включено в список особо опасных преступников.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Муса </a:t>
            </a:r>
            <a:r>
              <a:rPr lang="ru-RU" dirty="0" err="1">
                <a:solidFill>
                  <a:srgbClr val="C00000"/>
                </a:solidFill>
              </a:rPr>
              <a:t>Джалиль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150620"/>
            <a:ext cx="3672408" cy="455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99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Муса</a:t>
            </a:r>
            <a:r>
              <a:rPr lang="ru-RU" dirty="0" smtClean="0"/>
              <a:t> </a:t>
            </a:r>
            <a:r>
              <a:rPr lang="ru-RU" dirty="0" err="1" smtClean="0"/>
              <a:t>Джалиль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Сердце с последним дыханием жизни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Выполнит твердую клятву свою: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Песни всегда посвящал я отчизне,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Ныне отчизне я жизнь отдаю.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Пел я, весеннюю свежесть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почуя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Пел я, вступая за родину в бой.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Вот и последнюю песню пишу я,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Видя топор палача над собой.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Песня меня научила свободе,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Песня борцом умереть мне велит.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Жизнь моя песней звенела в народе,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Смерть моя песней борьбы прозвучит.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697144" cy="19392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Минута молчания. Вечная слава погибшим поэтам.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Минута молчания - Метроном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5" name="минута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40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093296"/>
            <a:ext cx="5161806" cy="493204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dirty="0" smtClean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0466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pc="0" dirty="0" err="1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Екимцев</a:t>
            </a:r>
            <a:r>
              <a:rPr lang="ru-RU" spc="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Александр </a:t>
            </a:r>
            <a:br>
              <a:rPr lang="ru-RU" spc="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pc="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Ефимович</a:t>
            </a:r>
            <a:endParaRPr lang="ru-RU" b="1" spc="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3074" name="Picture 2" descr="G:\p32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48680"/>
            <a:ext cx="3292574" cy="49142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748909"/>
            <a:ext cx="49685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Годы жизни поэта   </a:t>
            </a:r>
          </a:p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«1929 – 1992»</a:t>
            </a:r>
          </a:p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В 1960 </a:t>
            </a:r>
            <a:r>
              <a:rPr lang="ru-RU" sz="2800" dirty="0" err="1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переезж</a:t>
            </a:r>
            <a:r>
              <a:rPr 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ru-RU" sz="2800" dirty="0" err="1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ет</a:t>
            </a: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 в город Ставрополь.</a:t>
            </a:r>
          </a:p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Печатается в детских журналах таких как : «</a:t>
            </a:r>
            <a:r>
              <a:rPr lang="ru-RU" sz="2800" dirty="0" err="1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Мурзилка</a:t>
            </a: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«Пионер»</a:t>
            </a:r>
            <a:r>
              <a:rPr 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ru-RU" sz="2800" dirty="0" smtClean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«Пионерская правда»</a:t>
            </a:r>
            <a:r>
              <a:rPr 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Одна из его поэм удостоена премии на Всесоюзном конкурсе.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230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697144" cy="193928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980728"/>
            <a:ext cx="8589640" cy="63813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Погибшие, они остались жить</a:t>
            </a:r>
            <a:r>
              <a:rPr lang="en-US" sz="2800" dirty="0" smtClean="0">
                <a:solidFill>
                  <a:srgbClr val="C00000"/>
                </a:solidFill>
              </a:rPr>
              <a:t>;</a:t>
            </a:r>
            <a:r>
              <a:rPr lang="ru-RU" sz="2800" dirty="0" smtClean="0">
                <a:solidFill>
                  <a:srgbClr val="C00000"/>
                </a:solidFill>
              </a:rPr>
              <a:t> незримые,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ru-RU" sz="2800" dirty="0" smtClean="0">
                <a:solidFill>
                  <a:srgbClr val="C00000"/>
                </a:solidFill>
              </a:rPr>
              <a:t>ни находятся в строю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> Поэты молчат, за них говорят строки, оборванные пулей… За них стихи продолжают сегодня жить, любить и бороться. Погибшие поэты, как и десятки тысяч их сверстников, так мало успевшие в жизни и сделавшие так незримо много, отдав свою жизнь за Родину, всегда будут совестью всех нас, живущих.</a:t>
            </a:r>
          </a:p>
        </p:txBody>
      </p:sp>
    </p:spTree>
    <p:extLst>
      <p:ext uri="{BB962C8B-B14F-4D97-AF65-F5344CB8AC3E}">
        <p14:creationId xmlns:p14="http://schemas.microsoft.com/office/powerpoint/2010/main" xmlns="" val="18354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9217024" cy="59766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Люди!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Покуда сердца стучатся, -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Помните!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Какою ценой завоевано счастье, -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Пожалуйста, помните!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Военные песни - Журавл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16530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79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3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 Великой Отечественной войны в СССР насчитывалось </a:t>
            </a:r>
            <a:r>
              <a:rPr lang="ru-RU" dirty="0" smtClean="0">
                <a:solidFill>
                  <a:srgbClr val="C00000"/>
                </a:solidFill>
              </a:rPr>
              <a:t>2186 </a:t>
            </a:r>
            <a:r>
              <a:rPr lang="ru-RU" dirty="0" smtClean="0"/>
              <a:t>писателей и поэтов, </a:t>
            </a:r>
            <a:r>
              <a:rPr lang="ru-RU" dirty="0" smtClean="0">
                <a:solidFill>
                  <a:srgbClr val="C00000"/>
                </a:solidFill>
              </a:rPr>
              <a:t>944</a:t>
            </a:r>
            <a:r>
              <a:rPr lang="ru-RU" dirty="0" smtClean="0"/>
              <a:t> человека ушли на фронт, не вернулись с войны - </a:t>
            </a:r>
            <a:r>
              <a:rPr lang="ru-RU" dirty="0" smtClean="0">
                <a:solidFill>
                  <a:srgbClr val="C00000"/>
                </a:solidFill>
              </a:rPr>
              <a:t>417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852936"/>
            <a:ext cx="5760720" cy="3531096"/>
          </a:xfrm>
        </p:spPr>
      </p:pic>
    </p:spTree>
    <p:extLst>
      <p:ext uri="{BB962C8B-B14F-4D97-AF65-F5344CB8AC3E}">
        <p14:creationId xmlns:p14="http://schemas.microsoft.com/office/powerpoint/2010/main" xmlns="" val="1645211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4032448" cy="4860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фронтах Великой Отечественной войны погибло </a:t>
            </a:r>
            <a:r>
              <a:rPr lang="ru-RU" sz="3200" dirty="0" smtClean="0">
                <a:solidFill>
                  <a:srgbClr val="C00000"/>
                </a:solidFill>
              </a:rPr>
              <a:t>48</a:t>
            </a:r>
            <a:r>
              <a:rPr lang="ru-RU" sz="3200" dirty="0" smtClean="0"/>
              <a:t> поэтов. Самому старшему из них – </a:t>
            </a:r>
            <a:r>
              <a:rPr lang="ru-RU" sz="3200" dirty="0" smtClean="0">
                <a:solidFill>
                  <a:srgbClr val="C00000"/>
                </a:solidFill>
              </a:rPr>
              <a:t>Самуилу </a:t>
            </a:r>
            <a:r>
              <a:rPr lang="ru-RU" sz="3200" dirty="0" err="1" smtClean="0">
                <a:solidFill>
                  <a:srgbClr val="C00000"/>
                </a:solidFill>
              </a:rPr>
              <a:t>Росину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– было 49 лет.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686433"/>
            <a:ext cx="4292785" cy="50732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576887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4176464" cy="4644008"/>
          </a:xfrm>
        </p:spPr>
        <p:txBody>
          <a:bodyPr/>
          <a:lstStyle/>
          <a:p>
            <a:r>
              <a:rPr lang="ru-RU" sz="3200" dirty="0" smtClean="0"/>
              <a:t>Самым </a:t>
            </a:r>
            <a:r>
              <a:rPr lang="ru-RU" sz="3200" dirty="0"/>
              <a:t>младшим – </a:t>
            </a:r>
            <a:r>
              <a:rPr lang="ru-RU" sz="3200" dirty="0" smtClean="0"/>
              <a:t>     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Всеволоду Багрицкому и Борису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Смоленскому </a:t>
            </a:r>
            <a:r>
              <a:rPr lang="ru-RU" sz="3200" dirty="0"/>
              <a:t>– едва исполнилось </a:t>
            </a:r>
            <a:r>
              <a:rPr lang="ru-RU" sz="3200" dirty="0">
                <a:solidFill>
                  <a:srgbClr val="C00000"/>
                </a:solidFill>
              </a:rPr>
              <a:t>20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4612" y="188640"/>
            <a:ext cx="2719796" cy="31706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0240" y="3359324"/>
            <a:ext cx="2724167" cy="316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423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94"/>
            <a:ext cx="9130163" cy="68494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992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077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1433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73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1548</Words>
  <Application>Microsoft Office PowerPoint</Application>
  <PresentationFormat>Экран (4:3)</PresentationFormat>
  <Paragraphs>182</Paragraphs>
  <Slides>31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Бумажная</vt:lpstr>
      <vt:lpstr>Строка, оборванная пулей,</vt:lpstr>
      <vt:lpstr>Слайд 2</vt:lpstr>
      <vt:lpstr> Екимцев Александр  Ефимович</vt:lpstr>
      <vt:lpstr>До Великой Отечественной войны в СССР насчитывалось 2186 писателей и поэтов, 944 человека ушли на фронт, не вернулись с войны - 417</vt:lpstr>
      <vt:lpstr>Слайд 5</vt:lpstr>
      <vt:lpstr>Слайд 6</vt:lpstr>
      <vt:lpstr>Слайд 7</vt:lpstr>
      <vt:lpstr>Слайд 8</vt:lpstr>
      <vt:lpstr>Слайд 9</vt:lpstr>
      <vt:lpstr>Слайд 10</vt:lpstr>
      <vt:lpstr>Георгий Суворов</vt:lpstr>
      <vt:lpstr>Слайд 12</vt:lpstr>
      <vt:lpstr>Борис Богатков</vt:lpstr>
      <vt:lpstr>Слайд 14</vt:lpstr>
      <vt:lpstr>Иосиф Уткин</vt:lpstr>
      <vt:lpstr>Слайд 16</vt:lpstr>
      <vt:lpstr>Павел Коган</vt:lpstr>
      <vt:lpstr>Слайд 18</vt:lpstr>
      <vt:lpstr>Николай Майоров</vt:lpstr>
      <vt:lpstr>Владимир Чугунов</vt:lpstr>
      <vt:lpstr>Слайд 21</vt:lpstr>
      <vt:lpstr>Георгий Суворов</vt:lpstr>
      <vt:lpstr>Слайд 23</vt:lpstr>
      <vt:lpstr>Здесь птицы не поют, Деревья не растут ;  И только мы, плечом к плечу, Врастаем в землю тут. Горит и кружится планета, Над нашей родиною дым, И, значит, нам нужна одна победа, Одна на всех - мы за ценой не постоим. Одна на всех - мы за ценой не постоим.</vt:lpstr>
      <vt:lpstr>Григор Акопян</vt:lpstr>
      <vt:lpstr>Слайд 26</vt:lpstr>
      <vt:lpstr>Муса Джалиль</vt:lpstr>
      <vt:lpstr>Слайд 28</vt:lpstr>
      <vt:lpstr>Минута молчания. Вечная слава погибшим поэтам.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Строка, оборванная пулей,</dc:title>
  <dc:creator>Учитель</dc:creator>
  <cp:lastModifiedBy>Учитель</cp:lastModifiedBy>
  <cp:revision>11</cp:revision>
  <dcterms:created xsi:type="dcterms:W3CDTF">2014-11-13T10:11:41Z</dcterms:created>
  <dcterms:modified xsi:type="dcterms:W3CDTF">2014-11-13T13:07:41Z</dcterms:modified>
</cp:coreProperties>
</file>