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A2907"/>
    <a:srgbClr val="4A9C00"/>
    <a:srgbClr val="568616"/>
    <a:srgbClr val="D02300"/>
    <a:srgbClr val="FF3300"/>
    <a:srgbClr val="666633"/>
    <a:srgbClr val="950101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024" autoAdjust="0"/>
  </p:normalViewPr>
  <p:slideViewPr>
    <p:cSldViewPr>
      <p:cViewPr varScale="1">
        <p:scale>
          <a:sx n="71" d="100"/>
          <a:sy n="71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E2FE3FF-9E6A-40D7-97FD-47D7CE0CB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52" y="425569"/>
            <a:ext cx="7772400" cy="1362075"/>
          </a:xfrm>
          <a:prstGeom prst="rect">
            <a:avLst/>
          </a:prstGeom>
        </p:spPr>
        <p:txBody>
          <a:bodyPr anchor="b"/>
          <a:lstStyle>
            <a:lvl1pPr algn="r">
              <a:defRPr sz="40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213"/>
            <a:ext cx="7772400" cy="15001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23398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338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D504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D504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D504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D504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D504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5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362075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006600"/>
                </a:solidFill>
                <a:latin typeface="Times New Roman" pitchFamily="18" charset="0"/>
                <a:cs typeface="Arial" charset="0"/>
                <a:sym typeface="Arial" charset="0"/>
              </a:rPr>
              <a:t>Семь чудес природы Тверской области</a:t>
            </a:r>
          </a:p>
        </p:txBody>
      </p:sp>
      <p:sp>
        <p:nvSpPr>
          <p:cNvPr id="16386" name="Text Placeholder 6"/>
          <p:cNvSpPr>
            <a:spLocks noGrp="1"/>
          </p:cNvSpPr>
          <p:nvPr>
            <p:ph type="body" idx="1"/>
          </p:nvPr>
        </p:nvSpPr>
        <p:spPr>
          <a:xfrm>
            <a:off x="4648200" y="3886200"/>
            <a:ext cx="4343400" cy="2667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  <a:sym typeface="Arial" charset="0"/>
              </a:rPr>
              <a:t>Автор: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Arial" charset="0"/>
                <a:sym typeface="Arial" charset="0"/>
              </a:rPr>
              <a:t>Колачиков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  <a:sym typeface="Arial" charset="0"/>
              </a:rPr>
              <a:t> Александр,</a:t>
            </a:r>
          </a:p>
          <a:p>
            <a:pPr eaLnBrk="1" hangingPunct="1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  <a:sym typeface="Arial" charset="0"/>
              </a:rPr>
              <a:t>учащийся 7 класса «А»</a:t>
            </a:r>
          </a:p>
          <a:p>
            <a:pPr eaLnBrk="1" hangingPunct="1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  <a:sym typeface="Arial" charset="0"/>
              </a:rPr>
              <a:t>МОУ СОШ №50 г.Твери</a:t>
            </a:r>
          </a:p>
          <a:p>
            <a:pPr eaLnBrk="1" hangingPunct="1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  <a:sym typeface="Arial" charset="0"/>
              </a:rPr>
              <a:t>Руководитель: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Arial" charset="0"/>
                <a:sym typeface="Arial" charset="0"/>
              </a:rPr>
              <a:t>Колачикова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  <a:sym typeface="Arial" charset="0"/>
              </a:rPr>
              <a:t> И.В.,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Arial" charset="0"/>
              <a:sym typeface="Arial" charset="0"/>
            </a:endParaRPr>
          </a:p>
          <a:p>
            <a:pPr eaLnBrk="1" hangingPunct="1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  <a:sym typeface="Arial" charset="0"/>
              </a:rPr>
              <a:t>зам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  <a:sym typeface="Arial" charset="0"/>
              </a:rPr>
              <a:t>. директора по УВР,</a:t>
            </a:r>
          </a:p>
          <a:p>
            <a:pPr eaLnBrk="1" hangingPunct="1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  <a:sym typeface="Arial" charset="0"/>
              </a:rPr>
              <a:t>учитель географии </a:t>
            </a:r>
          </a:p>
          <a:p>
            <a:pPr eaLnBrk="1" hangingPunct="1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  <a:sym typeface="Arial" charset="0"/>
              </a:rPr>
              <a:t>МОУ СОШ №50 г.Твери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6477000" cy="1143000"/>
          </a:xfrm>
        </p:spPr>
        <p:txBody>
          <a:bodyPr/>
          <a:lstStyle/>
          <a:p>
            <a:r>
              <a:rPr lang="ru-RU" sz="3600" smtClean="0">
                <a:solidFill>
                  <a:srgbClr val="006600"/>
                </a:solidFill>
                <a:latin typeface="Times New Roman" pitchFamily="18" charset="0"/>
              </a:rPr>
              <a:t>Центрально-Лесной государственный природный биосферный заповедник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0" y="17526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Единственный в Европе резерват ЮНЭСКО. Здесь сохранились реликтовые еловые леса.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Образован в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  1931 году для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  сохранения юж-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  ной границы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  тайги, находит-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  ся в Тверской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  области, в 50 км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  к северу от го-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  рода Нелидово.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ru-RU" sz="4000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4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5603" name="Picture 4" descr="j01851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641600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0" y="228600"/>
            <a:ext cx="6477000" cy="1143000"/>
          </a:xfrm>
        </p:spPr>
        <p:txBody>
          <a:bodyPr/>
          <a:lstStyle/>
          <a:p>
            <a:r>
              <a:rPr lang="ru-RU" sz="3600" smtClean="0">
                <a:solidFill>
                  <a:srgbClr val="006600"/>
                </a:solidFill>
                <a:latin typeface="Times New Roman" pitchFamily="18" charset="0"/>
              </a:rPr>
              <a:t>Центрально-Лесной государственный природный биосферный заповедник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-304800" y="1600200"/>
            <a:ext cx="9601200" cy="3657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800" smtClean="0"/>
              <a:t>  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В заповеднике обитают 56 видов млекопитающих, 204 вида птиц,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    5 видов рептилий, 6 видов амфибий и 18 видов рыб.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   Флора заповедника насчитывает 541 вид сосудистых растений.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    О</a:t>
            </a: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</a:rPr>
              <a:t>рлан-белохвост и черны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й </a:t>
            </a: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</a:rPr>
              <a:t>аист включены в Международную Красную книгу. В список редких и исчезающих видов растений и животных России внесены три вида лишайников, 5 видов цветковых растений, 16 видов птиц, 2 вида рыб и 2 вида насекомых.</a:t>
            </a:r>
          </a:p>
          <a:p>
            <a:pPr>
              <a:buFontTx/>
              <a:buNone/>
            </a:pPr>
            <a:endParaRPr lang="ru-RU" sz="2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6627" name="Picture 4" descr="img_169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43434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43400"/>
            <a:ext cx="17684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ef245aeb28c0f3d571522875eb845198_original"/>
          <p:cNvPicPr>
            <a:picLocks noChangeAspect="1" noChangeArrowheads="1"/>
          </p:cNvPicPr>
          <p:nvPr/>
        </p:nvPicPr>
        <p:blipFill>
          <a:blip r:embed="rId4"/>
          <a:srcRect r="5360"/>
          <a:stretch>
            <a:fillRect/>
          </a:stretch>
        </p:blipFill>
        <p:spPr bwMode="auto">
          <a:xfrm>
            <a:off x="5683250" y="4357688"/>
            <a:ext cx="34607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7" descr="64"/>
          <p:cNvPicPr>
            <a:picLocks noChangeAspect="1" noChangeArrowheads="1"/>
          </p:cNvPicPr>
          <p:nvPr/>
        </p:nvPicPr>
        <p:blipFill>
          <a:blip r:embed="rId5"/>
          <a:srcRect r="14174"/>
          <a:stretch>
            <a:fillRect/>
          </a:stretch>
        </p:blipFill>
        <p:spPr bwMode="auto">
          <a:xfrm>
            <a:off x="3886200" y="4351338"/>
            <a:ext cx="3073400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5233988"/>
            <a:ext cx="7772400" cy="1362075"/>
          </a:xfrm>
        </p:spPr>
        <p:txBody>
          <a:bodyPr/>
          <a:lstStyle/>
          <a:p>
            <a:pPr eaLnBrk="1" hangingPunct="1"/>
            <a:r>
              <a:rPr lang="ru-RU" sz="3600" cap="none" smtClean="0">
                <a:solidFill>
                  <a:srgbClr val="006600"/>
                </a:solidFill>
                <a:latin typeface="Times New Roman" pitchFamily="18" charset="0"/>
              </a:rPr>
              <a:t>Благодарю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5"/>
          <p:cNvSpPr>
            <a:spLocks noGrp="1"/>
          </p:cNvSpPr>
          <p:nvPr>
            <p:ph type="title"/>
          </p:nvPr>
        </p:nvSpPr>
        <p:spPr>
          <a:xfrm>
            <a:off x="0" y="274638"/>
            <a:ext cx="6477000" cy="1935162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6600"/>
                </a:solidFill>
                <a:latin typeface="Times New Roman" pitchFamily="18" charset="0"/>
              </a:rPr>
              <a:t>"Плавающий остров" </a:t>
            </a:r>
            <a:br>
              <a:rPr lang="ru-RU" sz="3600" b="1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sz="3600" b="1" smtClean="0">
                <a:solidFill>
                  <a:srgbClr val="006600"/>
                </a:solidFill>
                <a:latin typeface="Times New Roman" pitchFamily="18" charset="0"/>
              </a:rPr>
              <a:t>на Ракитинском озере </a:t>
            </a:r>
            <a:br>
              <a:rPr lang="ru-RU" sz="3600" b="1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sz="3600" b="1" smtClean="0">
                <a:solidFill>
                  <a:srgbClr val="006600"/>
                </a:solidFill>
                <a:latin typeface="Times New Roman" pitchFamily="18" charset="0"/>
              </a:rPr>
              <a:t>в Сандовском районе </a:t>
            </a:r>
            <a:br>
              <a:rPr lang="ru-RU" sz="3600" b="1" smtClean="0">
                <a:solidFill>
                  <a:srgbClr val="006600"/>
                </a:solidFill>
                <a:latin typeface="Times New Roman" pitchFamily="18" charset="0"/>
              </a:rPr>
            </a:br>
            <a:endParaRPr lang="ru-RU" sz="3600" b="1" smtClean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17410" name="Rectangle 5"/>
          <p:cNvSpPr>
            <a:spLocks noGrp="1"/>
          </p:cNvSpPr>
          <p:nvPr>
            <p:ph type="body" sz="half" idx="4294967295"/>
          </p:nvPr>
        </p:nvSpPr>
        <p:spPr>
          <a:xfrm>
            <a:off x="-228600" y="2057400"/>
            <a:ext cx="6019800" cy="41148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ru-RU" smtClean="0">
                <a:latin typeface="Times New Roman" pitchFamily="18" charset="0"/>
              </a:rPr>
              <a:t>   </a:t>
            </a: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Островок небольшой, около 240 м2. Он постоянно дрейфует по озеру, в зависимости от направления ветра. На нем растет крупного размера клюква. Случалось, что люди, собирая ягоды, на острове уплывали на середину озера, но к вечеру остров прибивало к берегу. </a:t>
            </a:r>
          </a:p>
          <a:p>
            <a:pPr>
              <a:buFontTx/>
              <a:buNone/>
            </a:pPr>
            <a:endParaRPr lang="ru-RU" sz="28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7411" name="Picture 7" descr="opr-16885591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362200"/>
            <a:ext cx="31861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477000" cy="1143000"/>
          </a:xfrm>
        </p:spPr>
        <p:txBody>
          <a:bodyPr/>
          <a:lstStyle/>
          <a:p>
            <a:r>
              <a:rPr lang="ru-RU" sz="3600" b="1" smtClean="0">
                <a:solidFill>
                  <a:srgbClr val="006600"/>
                </a:solidFill>
                <a:latin typeface="Times New Roman" pitchFamily="18" charset="0"/>
              </a:rPr>
              <a:t>Иванишинская сосна</a:t>
            </a:r>
          </a:p>
        </p:txBody>
      </p:sp>
      <p:sp>
        <p:nvSpPr>
          <p:cNvPr id="18434" name="Rectangle 7"/>
          <p:cNvSpPr>
            <a:spLocks noGrp="1"/>
          </p:cNvSpPr>
          <p:nvPr>
            <p:ph type="body" idx="4294967295"/>
          </p:nvPr>
        </p:nvSpPr>
        <p:spPr>
          <a:xfrm>
            <a:off x="-228600" y="914400"/>
            <a:ext cx="6705600" cy="54102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ru-RU" sz="2800" smtClean="0">
                <a:latin typeface="Times New Roman" pitchFamily="18" charset="0"/>
              </a:rPr>
              <a:t>    </a:t>
            </a: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Памятник природы – зонтовидная сосна в Старицком районе у д.Иваниши.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  Она изыскано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  красива, имеет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  крону необыч-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  ной формы.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  Обхват ствола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  дерева более 6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  метров, возраст –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  более 300 лет!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8435" name="Picture 8" descr="ny09-01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981200"/>
            <a:ext cx="640080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143000"/>
          </a:xfrm>
        </p:spPr>
        <p:txBody>
          <a:bodyPr/>
          <a:lstStyle/>
          <a:p>
            <a:r>
              <a:rPr lang="ru-RU" sz="3600" b="1" smtClean="0">
                <a:solidFill>
                  <a:srgbClr val="006600"/>
                </a:solidFill>
                <a:latin typeface="Times New Roman" pitchFamily="18" charset="0"/>
              </a:rPr>
              <a:t>Иванишинская сосна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sz="half" idx="1"/>
          </p:nvPr>
        </p:nvSpPr>
        <p:spPr>
          <a:xfrm>
            <a:off x="0" y="1066800"/>
            <a:ext cx="5181600" cy="5562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smtClean="0">
                <a:latin typeface="Times New Roman" pitchFamily="18" charset="0"/>
              </a:rPr>
              <a:t>    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Дерево почитается – в многочисленных щелях и отверстиях в стволе виднеются пожертвованные сосне монеты. Немаловажную роль в возникновении этого сыграл природный феномен, который любители сенсаций поспешили выдать за «мироточение»: на высоте примерно 1 м от земли из небольшого отверстия в коре просачивается тоненькая струйка воды, которая сбегает по стволу к корням.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mtClean="0"/>
          </a:p>
        </p:txBody>
      </p:sp>
      <p:pic>
        <p:nvPicPr>
          <p:cNvPr id="19459" name="Picture 6" descr="sSCRWYEOnl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600200"/>
            <a:ext cx="383381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5105400" cy="1143000"/>
          </a:xfrm>
        </p:spPr>
        <p:txBody>
          <a:bodyPr/>
          <a:lstStyle/>
          <a:p>
            <a:r>
              <a:rPr lang="ru-RU" sz="3600" b="1" smtClean="0">
                <a:solidFill>
                  <a:srgbClr val="006600"/>
                </a:solidFill>
                <a:latin typeface="Times New Roman" pitchFamily="18" charset="0"/>
              </a:rPr>
              <a:t>Липовая аллея усадьбы Василёво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-152400" y="1143000"/>
            <a:ext cx="5867400" cy="61722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ru-RU" sz="1800" smtClean="0">
                <a:latin typeface="Times New Roman" pitchFamily="18" charset="0"/>
              </a:rPr>
              <a:t>     </a:t>
            </a: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Несколько километров севернее Торжка располагается красивейшее место - усадьба Василёво. Сразу у входа в парк расположена уникальная липовая аллея, которая когда-то вела к главному дому. Деревья срослись кронами и летом образуют красивый живой свод.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  В одной из лип - огромное дупло - говорят, если залезть в него и загадать желание - оно обязательно сбудется.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sz="28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0483" name="Picture 4" descr="октябрь 2009 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76400"/>
            <a:ext cx="3429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1524000" y="609600"/>
            <a:ext cx="5638800" cy="1143000"/>
          </a:xfrm>
        </p:spPr>
        <p:txBody>
          <a:bodyPr/>
          <a:lstStyle/>
          <a:p>
            <a:r>
              <a:rPr lang="ru-RU" sz="3600" b="1" smtClean="0">
                <a:solidFill>
                  <a:srgbClr val="006600"/>
                </a:solidFill>
                <a:latin typeface="Times New Roman" pitchFamily="18" charset="0"/>
              </a:rPr>
              <a:t>Памятник природы «Орхидная горка»</a:t>
            </a:r>
            <a:br>
              <a:rPr lang="ru-RU" sz="3600" b="1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sz="3600" b="1" smtClean="0">
                <a:solidFill>
                  <a:srgbClr val="006600"/>
                </a:solidFill>
                <a:latin typeface="Times New Roman" pitchFamily="18" charset="0"/>
              </a:rPr>
              <a:t> (гора Двинуха)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1524000" y="2332038"/>
            <a:ext cx="5638800" cy="4525962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  <a:tabLst>
                <a:tab pos="2786063" algn="l"/>
              </a:tabLst>
            </a:pPr>
            <a:r>
              <a:rPr lang="ru-RU" sz="2800" smtClean="0">
                <a:latin typeface="Times New Roman" pitchFamily="18" charset="0"/>
              </a:rPr>
              <a:t>    </a:t>
            </a: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Образован в 1985 году по результатам научных исследований сотрудников кафедры ботаники ТвГУ. Расположен в Вышневолоцком районе Тверской области в окрестности дер.Ильинское. В непосредственной близости от него расположен ботанический заказник «Черенцовский». Всего в окрестностях дер. Ильинское обнаружено 17 видов орхидных.</a:t>
            </a:r>
          </a:p>
        </p:txBody>
      </p:sp>
      <p:pic>
        <p:nvPicPr>
          <p:cNvPr id="21507" name="Picture 5" descr="d3881fd7a8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0_6252e_9de38ef2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52400"/>
            <a:ext cx="23606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tver-16b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19431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0_25adf_dfab5212_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3048000"/>
            <a:ext cx="1803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9" descr="e9d81510c159t"/>
          <p:cNvPicPr>
            <a:picLocks noChangeAspect="1" noChangeArrowheads="1"/>
          </p:cNvPicPr>
          <p:nvPr/>
        </p:nvPicPr>
        <p:blipFill>
          <a:blip r:embed="rId6"/>
          <a:srcRect b="3651"/>
          <a:stretch>
            <a:fillRect/>
          </a:stretch>
        </p:blipFill>
        <p:spPr bwMode="auto">
          <a:xfrm>
            <a:off x="228600" y="2895600"/>
            <a:ext cx="1714500" cy="37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006600"/>
                </a:solidFill>
                <a:latin typeface="Times New Roman" pitchFamily="18" charset="0"/>
              </a:rPr>
              <a:t>«Старицкая Швейцария"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-152400" y="1371600"/>
            <a:ext cx="8229600" cy="62484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  Памятник природы в Старицком районе расположен по долине р. Холохольня (левый приток р. Волги) в ее нижнем течении, имеющем своеобразный "горный облик": одно крупное (30 х 150 м) и несколько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  мелких обнажений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  коренных известняков,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  высокие и крутые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  коренные берега.</a:t>
            </a:r>
            <a:r>
              <a:rPr lang="ru-RU" smtClean="0">
                <a:latin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mtClean="0">
                <a:latin typeface="Times New Roman" pitchFamily="18" charset="0"/>
              </a:rPr>
              <a:t>   </a:t>
            </a: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Своеобразный "горный"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 ландшафт уникален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 для Тверской области. </a:t>
            </a:r>
          </a:p>
        </p:txBody>
      </p:sp>
      <p:pic>
        <p:nvPicPr>
          <p:cNvPr id="22531" name="Picture 4" descr="Volga_Holoholnya_2010_07_10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276600"/>
            <a:ext cx="51054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-228600" y="228600"/>
            <a:ext cx="5791200" cy="1143000"/>
          </a:xfrm>
        </p:spPr>
        <p:txBody>
          <a:bodyPr/>
          <a:lstStyle/>
          <a:p>
            <a:r>
              <a:rPr lang="ru-RU" sz="3600" b="1" smtClean="0">
                <a:solidFill>
                  <a:srgbClr val="006600"/>
                </a:solidFill>
                <a:latin typeface="Times New Roman" pitchFamily="18" charset="0"/>
              </a:rPr>
              <a:t>"Красный ключ"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-228600" y="1524000"/>
            <a:ext cx="5867400" cy="5105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mtClean="0">
                <a:latin typeface="Times New Roman" pitchFamily="18" charset="0"/>
              </a:rPr>
              <a:t>   </a:t>
            </a: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- минеральный источник с боль-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 шим содержанием железа на ле-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 вом берегу р. Холохольня. Источ-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 ник сбегает по скалам, окрашивая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 их в красный цвет, в реку Холо-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 хольня. Река очень быстрая, изо-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 билует перекатами, много стариц.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 Долина поросла смешанным ле-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 сом. Особого внимания и охраны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 заслуживают обнажения корен-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 ных пород, минеральный источ-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 ник и река.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sz="28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3555" name="Picture 4" descr="UfyUHknZaC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752600"/>
            <a:ext cx="366236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0" y="304800"/>
            <a:ext cx="6477000" cy="1143000"/>
          </a:xfrm>
        </p:spPr>
        <p:txBody>
          <a:bodyPr/>
          <a:lstStyle/>
          <a:p>
            <a:r>
              <a:rPr lang="ru-RU" sz="3600" b="1" smtClean="0">
                <a:solidFill>
                  <a:srgbClr val="006600"/>
                </a:solidFill>
                <a:latin typeface="Times New Roman" pitchFamily="18" charset="0"/>
              </a:rPr>
              <a:t>Памятник природы</a:t>
            </a:r>
            <a:br>
              <a:rPr lang="ru-RU" sz="3600" b="1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sz="3600" b="1" smtClean="0">
                <a:solidFill>
                  <a:srgbClr val="006600"/>
                </a:solidFill>
                <a:latin typeface="Times New Roman" pitchFamily="18" charset="0"/>
              </a:rPr>
              <a:t>«Фонтан Филимоновский»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9144000" cy="51054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  находится за деревней Ловница, в 10 км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  от Березовского Рядка, на правом берегу реки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  Березайки, почти напротив деревни Филимоново.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  Здесь из-под земли бьет сероводородный фонтан.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  Вода из фонтана стекает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  в реку Березайку. Здесь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  оборудована зона отдыха,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  а за целебной водой из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  этого родника, богатой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  сероводородом, идут и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  едут люди. </a:t>
            </a:r>
          </a:p>
        </p:txBody>
      </p:sp>
      <p:pic>
        <p:nvPicPr>
          <p:cNvPr id="24579" name="Picture 4" descr="pi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511550"/>
            <a:ext cx="457200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7 чудес природы Тв обл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 чудес природы Тв обл</Template>
  <TotalTime>0</TotalTime>
  <Words>684</Words>
  <Application>Microsoft Office PowerPoint</Application>
  <PresentationFormat>Экран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7 чудес природы Тв обл</vt:lpstr>
      <vt:lpstr>Семь чудес природы Тверской области</vt:lpstr>
      <vt:lpstr>"Плавающий остров"  на Ракитинском озере  в Сандовском районе  </vt:lpstr>
      <vt:lpstr>Иванишинская сосна</vt:lpstr>
      <vt:lpstr>Иванишинская сосна</vt:lpstr>
      <vt:lpstr>Липовая аллея усадьбы Василёво</vt:lpstr>
      <vt:lpstr>Памятник природы «Орхидная горка»  (гора Двинуха)</vt:lpstr>
      <vt:lpstr>«Старицкая Швейцария"</vt:lpstr>
      <vt:lpstr>"Красный ключ"</vt:lpstr>
      <vt:lpstr>Памятник природы «Фонтан Филимоновский»</vt:lpstr>
      <vt:lpstr>Центрально-Лесной государственный природный биосферный заповедник</vt:lpstr>
      <vt:lpstr>Центрально-Лесной государственный природный биосферный заповедник</vt:lpstr>
      <vt:lpstr>Благодарю за внимание!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2013-09-30T12:36:23Z</dcterms:created>
  <dcterms:modified xsi:type="dcterms:W3CDTF">2013-09-30T12:38:05Z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TC103367939990</vt:lpwstr>
  </property>
</Properties>
</file>