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9" r:id="rId4"/>
    <p:sldId id="274" r:id="rId5"/>
    <p:sldId id="276" r:id="rId6"/>
    <p:sldId id="262" r:id="rId7"/>
    <p:sldId id="275" r:id="rId8"/>
    <p:sldId id="265" r:id="rId9"/>
    <p:sldId id="277" r:id="rId10"/>
    <p:sldId id="267" r:id="rId11"/>
    <p:sldId id="268" r:id="rId12"/>
    <p:sldId id="271" r:id="rId13"/>
    <p:sldId id="272" r:id="rId14"/>
    <p:sldId id="273" r:id="rId15"/>
    <p:sldId id="261" r:id="rId16"/>
    <p:sldId id="264" r:id="rId17"/>
    <p:sldId id="269" r:id="rId18"/>
    <p:sldId id="270" r:id="rId19"/>
    <p:sldId id="280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7" y="-38"/>
      </p:cViewPr>
      <p:guideLst>
        <p:guide orient="horz" pos="2568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934ED-0B12-4C1E-AF00-F4C8344B6933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62155-569A-4135-9834-D116BE4E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68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62155-569A-4135-9834-D116BE4E72E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75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5"/>
          <p:cNvSpPr/>
          <p:nvPr userDrawn="1"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20223"/>
            <a:ext cx="6777317" cy="35089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5"/>
          <p:cNvSpPr/>
          <p:nvPr userDrawn="1"/>
        </p:nvSpPr>
        <p:spPr>
          <a:xfrm>
            <a:off x="457200" y="4509120"/>
            <a:ext cx="8229600" cy="201001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4875237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B30ED09-4A34-46DE-8556-C78FDA75F23B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A8E767-182A-4C70-B688-1A76ECAD8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microsoft.com/office/2007/relationships/hdphoto" Target="../media/hdphoto4.wdp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1353542"/>
            <a:ext cx="3313355" cy="170216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отчёт команды МОУ СОШ №7 г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Тверь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93605" y="5610050"/>
            <a:ext cx="1134779" cy="3389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2013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1029" name="Picture 5" descr="F:\картинки\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008" y="4689394"/>
            <a:ext cx="2255912" cy="1691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3" name="Picture 9" descr="F:\картинки\t-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04" y="3177226"/>
            <a:ext cx="2238530" cy="1582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1" name="Picture 7" descr="F:\картинки\672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804" y="449497"/>
            <a:ext cx="2096003" cy="1395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F:\картинки\230ab2fd8d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460" y="2607295"/>
            <a:ext cx="2151723" cy="1613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F:\картинки\27_russia_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8106" y="4005064"/>
            <a:ext cx="2300078" cy="1702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F:\картинки\7_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872" y="1737066"/>
            <a:ext cx="1843720" cy="1382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F:\картинки\information_items_73027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80"/>
          <a:stretch/>
        </p:blipFill>
        <p:spPr bwMode="auto">
          <a:xfrm>
            <a:off x="2579334" y="567317"/>
            <a:ext cx="1583976" cy="1430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708441" y="2577678"/>
            <a:ext cx="251703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</a:rPr>
              <a:t>ХИМИЯ.</a:t>
            </a:r>
            <a:r>
              <a:rPr lang="en-US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</a:rPr>
              <a:t>RU</a:t>
            </a:r>
            <a:endParaRPr lang="ru-RU" sz="3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01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8997177"/>
              </p:ext>
            </p:extLst>
          </p:nvPr>
        </p:nvGraphicFramePr>
        <p:xfrm>
          <a:off x="-53162" y="0"/>
          <a:ext cx="9197163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803"/>
                <a:gridCol w="1891191"/>
                <a:gridCol w="2016224"/>
                <a:gridCol w="1584176"/>
                <a:gridCol w="2483769"/>
              </a:tblGrid>
              <a:tr h="86124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Таблица исследования</a:t>
                      </a:r>
                      <a:endParaRPr lang="ru-RU" sz="1600" dirty="0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362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№ пробирки</a:t>
                      </a:r>
                      <a:endParaRPr lang="ru-RU" sz="1200" b="1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Необходимые реактивы</a:t>
                      </a:r>
                      <a:endParaRPr lang="ru-RU" sz="2000" b="1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Вывод</a:t>
                      </a:r>
                      <a:endParaRPr lang="ru-RU" b="1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00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Раствор</a:t>
                      </a:r>
                      <a:endParaRPr lang="ru-RU" sz="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/>
                        <a:t>NaOH</a:t>
                      </a:r>
                      <a:endParaRPr lang="ru-RU" sz="11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(</a:t>
                      </a:r>
                      <a:r>
                        <a:rPr lang="ru-RU" sz="1100" b="1" dirty="0" err="1" smtClean="0"/>
                        <a:t>конц</a:t>
                      </a:r>
                      <a:r>
                        <a:rPr lang="ru-RU" sz="1100" b="1" dirty="0" smtClean="0"/>
                        <a:t>.)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Свежеприготовленный раствор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OH)2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AgNO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b="1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2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Оранжевый осадок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нагревании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Глюкоза (</a:t>
                      </a:r>
                      <a:r>
                        <a:rPr lang="en-US" sz="1400" dirty="0" smtClean="0"/>
                        <a:t>C</a:t>
                      </a:r>
                      <a:r>
                        <a:rPr lang="en-US" sz="1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000" dirty="0" smtClean="0"/>
                        <a:t>12</a:t>
                      </a:r>
                      <a:r>
                        <a:rPr lang="en-US" sz="1400" dirty="0" smtClean="0"/>
                        <a:t>O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400" dirty="0" smtClean="0"/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2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Васильковое окрашивание при нагревании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Сорбит</a:t>
                      </a:r>
                      <a:r>
                        <a:rPr lang="en-US" sz="1400" dirty="0" smtClean="0"/>
                        <a:t> (C</a:t>
                      </a:r>
                      <a:r>
                        <a:rPr lang="en-US" sz="1000" dirty="0" smtClean="0"/>
                        <a:t>6</a:t>
                      </a:r>
                      <a:r>
                        <a:rPr lang="en-US" sz="1400" dirty="0" smtClean="0"/>
                        <a:t>H</a:t>
                      </a:r>
                      <a:r>
                        <a:rPr lang="en-US" sz="1000" dirty="0" smtClean="0"/>
                        <a:t>14</a:t>
                      </a:r>
                      <a:r>
                        <a:rPr lang="en-US" sz="1400" dirty="0" smtClean="0"/>
                        <a:t>O</a:t>
                      </a:r>
                      <a:r>
                        <a:rPr lang="en-US" sz="1000" dirty="0" smtClean="0"/>
                        <a:t>6</a:t>
                      </a:r>
                      <a:r>
                        <a:rPr lang="en-US" sz="1400" dirty="0" smtClean="0"/>
                        <a:t>)</a:t>
                      </a:r>
                      <a:endParaRPr lang="ru-RU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1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NH</a:t>
                      </a:r>
                      <a:r>
                        <a:rPr lang="en-US" sz="900" dirty="0" smtClean="0"/>
                        <a:t>3</a:t>
                      </a:r>
                      <a:endParaRPr lang="ru-RU" sz="900" dirty="0" smtClean="0"/>
                    </a:p>
                    <a:p>
                      <a:pPr algn="ctr"/>
                      <a:r>
                        <a:rPr lang="ru-RU" sz="1100" dirty="0" smtClean="0"/>
                        <a:t>Запах</a:t>
                      </a:r>
                      <a:endParaRPr lang="en-US" sz="1100" dirty="0" smtClean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AgCl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baseline="0" dirty="0" smtClean="0"/>
                        <a:t>белый осадок</a:t>
                      </a:r>
                      <a:endParaRPr lang="ru-RU" sz="1100" dirty="0" smtClean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Хлорид</a:t>
                      </a:r>
                      <a:r>
                        <a:rPr lang="ru-RU" sz="1400" baseline="0" dirty="0" smtClean="0"/>
                        <a:t> аммония (</a:t>
                      </a:r>
                      <a:r>
                        <a:rPr lang="en-US" sz="1400" baseline="0" dirty="0" smtClean="0"/>
                        <a:t>NH</a:t>
                      </a:r>
                      <a:r>
                        <a:rPr lang="en-US" sz="1000" baseline="0" dirty="0" smtClean="0"/>
                        <a:t>4</a:t>
                      </a:r>
                      <a:r>
                        <a:rPr lang="en-US" sz="1400" baseline="0" dirty="0" smtClean="0"/>
                        <a:t>Cl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97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97768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Методика выполнения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9"/>
            <a:ext cx="7056900" cy="3600399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трех пронумерованных стаканах находится два органических и одно неорганическое </a:t>
            </a:r>
            <a:r>
              <a:rPr lang="ru-RU" dirty="0" smtClean="0"/>
              <a:t>вещества (для </a:t>
            </a:r>
            <a:r>
              <a:rPr lang="ru-RU" dirty="0"/>
              <a:t>эксперимента мы выбрали глюкозу, сорбит и хлорид </a:t>
            </a:r>
            <a:r>
              <a:rPr lang="ru-RU" dirty="0" smtClean="0"/>
              <a:t>аммония).</a:t>
            </a:r>
            <a:endParaRPr lang="ru-RU" dirty="0"/>
          </a:p>
          <a:p>
            <a:pPr marL="525780" indent="-457200">
              <a:buFont typeface="+mj-lt"/>
              <a:buAutoNum type="arabicPeriod"/>
            </a:pPr>
            <a:r>
              <a:rPr lang="ru-RU" dirty="0"/>
              <a:t>Из концентрированной щелочи </a:t>
            </a:r>
            <a:r>
              <a:rPr lang="en-US" dirty="0" err="1"/>
              <a:t>NaOH</a:t>
            </a:r>
            <a:r>
              <a:rPr lang="en-US" dirty="0"/>
              <a:t> </a:t>
            </a:r>
            <a:r>
              <a:rPr lang="ru-RU" dirty="0"/>
              <a:t>приготовим 10-ти% раствор </a:t>
            </a:r>
            <a:r>
              <a:rPr lang="en-US" dirty="0" err="1"/>
              <a:t>NaOH</a:t>
            </a:r>
            <a:r>
              <a:rPr lang="ru-RU" dirty="0" smtClean="0"/>
              <a:t>.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ТЕХНИКА БЕЗОПАСНОСТИ: опыт проводим с соблюдением ТБ при работе с </a:t>
            </a:r>
            <a:r>
              <a:rPr lang="ru-RU" dirty="0" err="1" smtClean="0"/>
              <a:t>конц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щелочами при нагревании на спиртовке, спиртами, при определении вещества по запаху.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97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3"/>
            <a:ext cx="4104456" cy="5616623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 startAt="3"/>
            </a:pPr>
            <a:r>
              <a:rPr lang="ru-RU" dirty="0"/>
              <a:t>Возьмем пробу из 1-ого стакана. Добавляем к содержимому 1-ой пробирки 1мл раствора </a:t>
            </a:r>
            <a:r>
              <a:rPr lang="en-US" dirty="0" err="1"/>
              <a:t>NaOH</a:t>
            </a:r>
            <a:r>
              <a:rPr lang="ru-RU" dirty="0"/>
              <a:t>, затем – 3-4 капли раствора сульфата меди. Раствор окрашивается в голубоватый цвет. Следующим шагом мы нагреваем пробирку. При нагревании  содержимое пробирки окрашивается в темно-оранжевый цвет. Таким образом, мы доказываем, что в 1-ой пробирке находится глюкоза.</a:t>
            </a:r>
          </a:p>
        </p:txBody>
      </p:sp>
      <p:pic>
        <p:nvPicPr>
          <p:cNvPr id="4098" name="Picture 2" descr="C:\Users\User\Desktop\P1070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762" y="613458"/>
            <a:ext cx="1895632" cy="25275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ХИМИЯ\P1070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761" y="3573016"/>
            <a:ext cx="1839901" cy="24532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ХИМИЯ\P1070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800200" cy="2400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189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4284475" cy="5328592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 startAt="4"/>
            </a:pPr>
            <a:r>
              <a:rPr lang="ru-RU" dirty="0"/>
              <a:t>Берем пробирку №2 и пробу из 2-ого стакана.  Добавляем к содержимому 2-ой пробирки 1мл раствора </a:t>
            </a:r>
            <a:r>
              <a:rPr lang="en-US" dirty="0" err="1"/>
              <a:t>NaOH</a:t>
            </a:r>
            <a:r>
              <a:rPr lang="ru-RU" dirty="0"/>
              <a:t>, затем – 3-4 капли раствора сульфата меди. Мы получаем раствор голубоватого цвета. Нагреваем его. Раствор окрашивается в васильковый цвет. Таким образом, мы доказываем, что во 2-ой пробирке находится сорбит –  многоатомный спирт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F:\ХИМИЯ\P1070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051" y="764703"/>
            <a:ext cx="2167386" cy="28898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ХИМИЯ\P1070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156" y="3284984"/>
            <a:ext cx="2052228" cy="2736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4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:\ХИМИЯ\P10705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90" t="24407" r="9264" b="38158"/>
          <a:stretch/>
        </p:blipFill>
        <p:spPr bwMode="auto">
          <a:xfrm>
            <a:off x="5220072" y="4177965"/>
            <a:ext cx="2742115" cy="18660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4536504" cy="5760640"/>
          </a:xfrm>
        </p:spPr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 startAt="5"/>
            </a:pPr>
            <a:r>
              <a:rPr lang="ru-RU" dirty="0"/>
              <a:t>В пробирку №3 добавляем хлорид аммония и концентрированный  гидроксид натрия. Закрываем пробирку  газоотводной трубкой и нагреваем пробирку. Т.к. аммиак легче воздуха, пробирку держим вверх дном и собираем его по способу вытеснения воздуха. Выделяется аммиак, который мы проверяем сначала индикаторной бумагой , смоченной водой (она синеет) , а затем проверяем по запаху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F:\ХИМИЯ\P10705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67"/>
          <a:stretch/>
        </p:blipFill>
        <p:spPr bwMode="auto">
          <a:xfrm>
            <a:off x="5624812" y="764704"/>
            <a:ext cx="2381284" cy="27855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ХИМИЯ\P10705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80" r="9522"/>
          <a:stretch/>
        </p:blipFill>
        <p:spPr bwMode="auto">
          <a:xfrm>
            <a:off x="6869486" y="3255553"/>
            <a:ext cx="1545050" cy="15783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98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Педагогическая часть</a:t>
            </a:r>
            <a:endParaRPr lang="ru-RU" dirty="0"/>
          </a:p>
        </p:txBody>
      </p:sp>
      <p:pic>
        <p:nvPicPr>
          <p:cNvPr id="2050" name="Picture 2" descr="F:\ХИМИЯ\P10704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9" r="3571"/>
          <a:stretch/>
        </p:blipFill>
        <p:spPr bwMode="auto">
          <a:xfrm>
            <a:off x="467544" y="393847"/>
            <a:ext cx="5265662" cy="37552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ХИМИЯ\P1070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588" y="393847"/>
            <a:ext cx="2803662" cy="37382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01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Методика выполнения 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4464496" cy="3600400"/>
          </a:xfrm>
        </p:spPr>
        <p:txBody>
          <a:bodyPr>
            <a:normAutofit fontScale="92500"/>
          </a:bodyPr>
          <a:lstStyle/>
          <a:p>
            <a:pPr marL="525780" indent="-457200">
              <a:buSzPct val="80000"/>
              <a:buFont typeface="+mj-lt"/>
              <a:buAutoNum type="arabicPeriod"/>
            </a:pPr>
            <a:r>
              <a:rPr lang="ru-RU" dirty="0" smtClean="0"/>
              <a:t>В двух пронумерованных стаканах находятся два органических вещества (</a:t>
            </a:r>
            <a:r>
              <a:rPr lang="ru-RU" dirty="0"/>
              <a:t>д</a:t>
            </a:r>
            <a:r>
              <a:rPr lang="ru-RU" dirty="0" smtClean="0"/>
              <a:t>ля эксперимента мы выбрали глюкозу и сорбит).</a:t>
            </a:r>
          </a:p>
          <a:p>
            <a:pPr marL="525780" indent="-457200">
              <a:buSzPct val="80000"/>
              <a:buFont typeface="+mj-lt"/>
              <a:buAutoNum type="arabicPeriod"/>
            </a:pPr>
            <a:r>
              <a:rPr lang="ru-RU" dirty="0" smtClean="0"/>
              <a:t>Из </a:t>
            </a:r>
            <a:r>
              <a:rPr lang="ru-RU" dirty="0"/>
              <a:t>концентрированной щелочи </a:t>
            </a:r>
            <a:r>
              <a:rPr lang="en-US" dirty="0" err="1"/>
              <a:t>NaOH</a:t>
            </a:r>
            <a:r>
              <a:rPr lang="en-US" dirty="0"/>
              <a:t> </a:t>
            </a:r>
            <a:r>
              <a:rPr lang="ru-RU" dirty="0"/>
              <a:t>приготовим 10-ти% раствор </a:t>
            </a:r>
            <a:r>
              <a:rPr lang="en-US" dirty="0" err="1"/>
              <a:t>NaOH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F:\ХИМИЯ\P10704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08" t="11758" r="40615" b="12912"/>
          <a:stretch/>
        </p:blipFill>
        <p:spPr bwMode="auto">
          <a:xfrm>
            <a:off x="5652120" y="1628800"/>
            <a:ext cx="2448272" cy="40003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420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548681"/>
            <a:ext cx="6777317" cy="2592287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 startAt="3"/>
            </a:pPr>
            <a:r>
              <a:rPr lang="ru-RU" dirty="0"/>
              <a:t>Возьмем пробу из 1-ого стакана. Добавляем к содержимому 1-ой пробирки 1мл раствора </a:t>
            </a:r>
            <a:r>
              <a:rPr lang="en-US" dirty="0" err="1"/>
              <a:t>NaOH</a:t>
            </a:r>
            <a:r>
              <a:rPr lang="ru-RU" dirty="0"/>
              <a:t>, затем – 3-4 капли раствора сульфата меди. Раствор окрашивается в голубоватый цвет. Следующим шагом мы нагреваем пробирку. При нагревании  содержимое пробирки окрашивается в темно-оранжевый цвет. Следовательно, в 1-ой пробирке находится глюкоза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F:\ХИМИЯ\P10704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438" y="3274844"/>
            <a:ext cx="2164850" cy="288646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ХИМИЯ\P1070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70853"/>
            <a:ext cx="2170838" cy="28944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02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проб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58" t="43633" r="16694" b="11259"/>
          <a:stretch/>
        </p:blipFill>
        <p:spPr bwMode="auto">
          <a:xfrm>
            <a:off x="5252673" y="3418267"/>
            <a:ext cx="2487679" cy="25310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роба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77" r="19062" b="2132"/>
          <a:stretch/>
        </p:blipFill>
        <p:spPr bwMode="auto">
          <a:xfrm>
            <a:off x="1331640" y="3418266"/>
            <a:ext cx="3507793" cy="25310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6777317" cy="2376264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 startAt="4"/>
            </a:pPr>
            <a:r>
              <a:rPr lang="ru-RU" dirty="0"/>
              <a:t>Берем пробирку №2 и пробу из 2-ого стакана.  Добавляем к содержимому 2-ой пробирки 1мл раствора </a:t>
            </a:r>
            <a:r>
              <a:rPr lang="en-US" dirty="0" err="1"/>
              <a:t>NaOH</a:t>
            </a:r>
            <a:r>
              <a:rPr lang="ru-RU" dirty="0"/>
              <a:t>, затем – 3-4 капли раствора сульфата меди. Мы получаем раствор голубоватого цвета. Нагреваем его. Раствор окрашивается в васильковый цвет. Следовательно, во 2-ой пробирке находится сорбит –  многоатомный спирт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685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учеников: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ru-RU" dirty="0" smtClean="0"/>
              <a:t>Учащиеся справились с экспериментом.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У некоторых учеников были проблемы с обнаружением сорбита (цвет раствора оставался светло-голубым), вероятно, из-за неверных пропорций </a:t>
            </a:r>
            <a:r>
              <a:rPr lang="ru-RU" dirty="0" err="1" smtClean="0"/>
              <a:t>гидроксида</a:t>
            </a:r>
            <a:r>
              <a:rPr lang="ru-RU" dirty="0" smtClean="0"/>
              <a:t> натрия с сульфатом меди </a:t>
            </a:r>
            <a:r>
              <a:rPr lang="en-US" dirty="0" smtClean="0"/>
              <a:t>II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20223"/>
            <a:ext cx="6777317" cy="430106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Команда ХИМИЯ.</a:t>
            </a:r>
            <a:r>
              <a:rPr lang="en-US" dirty="0" err="1" smtClean="0"/>
              <a:t>ru</a:t>
            </a:r>
            <a:endParaRPr lang="ru-RU" dirty="0" smtClean="0"/>
          </a:p>
          <a:p>
            <a:r>
              <a:rPr lang="ru-RU" dirty="0" smtClean="0"/>
              <a:t>Теоретическая часть</a:t>
            </a:r>
          </a:p>
          <a:p>
            <a:pPr marL="628650" indent="-273050">
              <a:buFont typeface="Arial" pitchFamily="34" charset="0"/>
              <a:buChar char="•"/>
            </a:pPr>
            <a:r>
              <a:rPr lang="ru-RU" dirty="0" smtClean="0"/>
              <a:t>Вещества группы В</a:t>
            </a:r>
          </a:p>
          <a:p>
            <a:pPr marL="628650" indent="-273050">
              <a:buFont typeface="Arial" pitchFamily="34" charset="0"/>
              <a:buChar char="•"/>
            </a:pPr>
            <a:r>
              <a:rPr lang="ru-RU" dirty="0" smtClean="0"/>
              <a:t>Таблица исследования</a:t>
            </a:r>
          </a:p>
          <a:p>
            <a:pPr marL="628650" indent="-273050">
              <a:buFont typeface="Arial" pitchFamily="34" charset="0"/>
              <a:buChar char="•"/>
            </a:pPr>
            <a:r>
              <a:rPr lang="ru-RU" dirty="0" smtClean="0"/>
              <a:t>Уравнения реакций</a:t>
            </a:r>
          </a:p>
          <a:p>
            <a:r>
              <a:rPr lang="ru-RU" dirty="0" smtClean="0"/>
              <a:t>Экспериментальная часть</a:t>
            </a:r>
          </a:p>
          <a:p>
            <a:pPr marL="627063" indent="-273050">
              <a:buFont typeface="Arial" pitchFamily="34" charset="0"/>
              <a:buChar char="•"/>
            </a:pPr>
            <a:r>
              <a:rPr lang="ru-RU" dirty="0" smtClean="0"/>
              <a:t>Исследуемые вещества</a:t>
            </a:r>
          </a:p>
          <a:p>
            <a:pPr marL="627063" indent="-273050">
              <a:buFont typeface="Arial" pitchFamily="34" charset="0"/>
              <a:buChar char="•"/>
            </a:pPr>
            <a:r>
              <a:rPr lang="ru-RU" dirty="0" smtClean="0"/>
              <a:t>Таблица исследования</a:t>
            </a:r>
          </a:p>
          <a:p>
            <a:pPr marL="627063" indent="-273050">
              <a:buFont typeface="Arial" pitchFamily="34" charset="0"/>
              <a:buChar char="•"/>
            </a:pPr>
            <a:r>
              <a:rPr lang="ru-RU" dirty="0" smtClean="0"/>
              <a:t>Методика выполнения работы</a:t>
            </a:r>
          </a:p>
          <a:p>
            <a:r>
              <a:rPr lang="ru-RU" dirty="0" smtClean="0"/>
              <a:t>Педагогическая часть</a:t>
            </a:r>
          </a:p>
          <a:p>
            <a:pPr marL="628650" indent="-273050">
              <a:buFont typeface="Arial" pitchFamily="34" charset="0"/>
              <a:buChar char="•"/>
            </a:pPr>
            <a:r>
              <a:rPr lang="ru-RU" dirty="0" smtClean="0"/>
              <a:t>Методика выполнения </a:t>
            </a:r>
            <a:r>
              <a:rPr lang="ru-RU" dirty="0" smtClean="0"/>
              <a:t>работы</a:t>
            </a:r>
          </a:p>
          <a:p>
            <a:pPr marL="628650" indent="-273050">
              <a:buFont typeface="Arial" pitchFamily="34" charset="0"/>
              <a:buChar char="•"/>
            </a:pPr>
            <a:r>
              <a:rPr lang="ru-RU" dirty="0" smtClean="0"/>
              <a:t>Ошибки учеников</a:t>
            </a:r>
            <a:endParaRPr lang="ru-RU" dirty="0" smtClean="0"/>
          </a:p>
          <a:p>
            <a:r>
              <a:rPr lang="ru-RU" dirty="0" smtClean="0"/>
              <a:t>Отзыв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5114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88640"/>
            <a:ext cx="7024744" cy="1143000"/>
          </a:xfrm>
        </p:spPr>
        <p:txBody>
          <a:bodyPr/>
          <a:lstStyle/>
          <a:p>
            <a:r>
              <a:rPr lang="ru-RU" dirty="0" smtClean="0"/>
              <a:t>Отзыв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752527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 smtClean="0"/>
              <a:t>«Прежде всего, стоит отметить, что творческое задание второго тура было достаточно трудным, но, собравшись с силами, ребята смогли преодолеть его.</a:t>
            </a:r>
          </a:p>
          <a:p>
            <a:pPr marL="68580" indent="0">
              <a:buNone/>
            </a:pPr>
            <a:r>
              <a:rPr lang="ru-RU" dirty="0" smtClean="0"/>
              <a:t>Проведя эксперимент для своих одноклассников, они заинтересовали их в более глубоком изучении химии, и наша команда уже успела получить заявки от некоторых из них на участие в такой олимпиаде в следующем году. Меня это очень обрадовало как учителя, поскольку любому преподавателю безусловно всегда хочется, чтобы его предмет привлекал внимание как можно большего количества детей.</a:t>
            </a:r>
          </a:p>
          <a:p>
            <a:pPr marL="68580" indent="0">
              <a:buNone/>
            </a:pPr>
            <a:r>
              <a:rPr lang="ru-RU" dirty="0" smtClean="0"/>
              <a:t>Перед тем как провести урок для сверстников, ребятам пришлось много попотеть, чтобы во время эксперимента всё было идеально. Так, в общем, оно и получилось. Очень приятно, что всё что было задумано – реализовалось.»</a:t>
            </a:r>
          </a:p>
          <a:p>
            <a:pPr marL="68580" indent="0" algn="r">
              <a:buNone/>
            </a:pPr>
            <a:r>
              <a:rPr lang="ru-RU" sz="2300" dirty="0" smtClean="0"/>
              <a:t>Фетисова Ирина Викторовна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416313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0074">
            <a:off x="1733016" y="5079316"/>
            <a:ext cx="6910012" cy="965097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</a:rPr>
              <a:t>СПАСИБО ЗА ВНИМАНИЕ!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2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97768"/>
            <a:ext cx="7024744" cy="1143000"/>
          </a:xfrm>
        </p:spPr>
        <p:txBody>
          <a:bodyPr/>
          <a:lstStyle/>
          <a:p>
            <a:r>
              <a:rPr lang="ru-RU" dirty="0"/>
              <a:t>Команда </a:t>
            </a: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</a:rPr>
              <a:t>ХИМИЯ.</a:t>
            </a:r>
            <a:r>
              <a:rPr lang="en-US" sz="32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</a:rPr>
              <a:t>RU</a:t>
            </a:r>
            <a:r>
              <a:rPr lang="ru-RU" sz="4800" dirty="0"/>
              <a:t> </a:t>
            </a:r>
            <a:endParaRPr lang="ru-RU" dirty="0"/>
          </a:p>
        </p:txBody>
      </p:sp>
      <p:pic>
        <p:nvPicPr>
          <p:cNvPr id="1026" name="Picture 2" descr="C:\Users\User\Desktop\команд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402"/>
          <a:stretch/>
        </p:blipFill>
        <p:spPr bwMode="auto">
          <a:xfrm>
            <a:off x="1042987" y="3140968"/>
            <a:ext cx="7058025" cy="31711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1412776"/>
            <a:ext cx="7200801" cy="1728192"/>
          </a:xfrm>
        </p:spPr>
        <p:txBody>
          <a:bodyPr numCol="1">
            <a:normAutofit fontScale="92500"/>
          </a:bodyPr>
          <a:lstStyle/>
          <a:p>
            <a:pPr marL="68580" indent="0">
              <a:buNone/>
            </a:pPr>
            <a:r>
              <a:rPr lang="ru-RU" b="1" dirty="0" smtClean="0"/>
              <a:t>Участники команды</a:t>
            </a:r>
            <a:r>
              <a:rPr lang="ru-RU" dirty="0" smtClean="0"/>
              <a:t>: Алексей </a:t>
            </a:r>
            <a:r>
              <a:rPr lang="ru-RU" dirty="0" err="1" smtClean="0"/>
              <a:t>Гультяев</a:t>
            </a:r>
            <a:r>
              <a:rPr lang="ru-RU" dirty="0" smtClean="0"/>
              <a:t>, Антон Варламов, Анна Архипова, Мария </a:t>
            </a:r>
            <a:r>
              <a:rPr lang="ru-RU" dirty="0" err="1" smtClean="0"/>
              <a:t>Барахоева</a:t>
            </a:r>
            <a:r>
              <a:rPr lang="ru-RU" dirty="0" smtClean="0"/>
              <a:t>, Алена Алиева, Мария </a:t>
            </a:r>
            <a:r>
              <a:rPr lang="ru-RU" dirty="0"/>
              <a:t>Салунина</a:t>
            </a:r>
          </a:p>
          <a:p>
            <a:pPr marL="68580" indent="0">
              <a:buNone/>
            </a:pPr>
            <a:r>
              <a:rPr lang="ru-RU" b="1" dirty="0" smtClean="0"/>
              <a:t>Капитан </a:t>
            </a:r>
            <a:r>
              <a:rPr lang="ru-RU" b="1" dirty="0" err="1" smtClean="0"/>
              <a:t>команды:</a:t>
            </a:r>
            <a:r>
              <a:rPr lang="ru-RU" dirty="0" err="1" smtClean="0"/>
              <a:t>Фетисова</a:t>
            </a:r>
            <a:r>
              <a:rPr lang="ru-RU" dirty="0"/>
              <a:t> </a:t>
            </a:r>
            <a:r>
              <a:rPr lang="ru-RU" dirty="0" smtClean="0"/>
              <a:t>Ирина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360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11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Вещества группы В: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043492" y="1720223"/>
            <a:ext cx="6777317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ru-RU" dirty="0" smtClean="0"/>
              <a:t>Для исследований возьмём предложенный набор В:</a:t>
            </a:r>
          </a:p>
          <a:p>
            <a:r>
              <a:rPr lang="ru-RU" dirty="0" smtClean="0"/>
              <a:t>сахароза,</a:t>
            </a:r>
          </a:p>
          <a:p>
            <a:r>
              <a:rPr lang="ru-RU" dirty="0" smtClean="0"/>
              <a:t>хлорид натрия,</a:t>
            </a:r>
          </a:p>
          <a:p>
            <a:r>
              <a:rPr lang="ru-RU" dirty="0" smtClean="0"/>
              <a:t>глюкоза,</a:t>
            </a:r>
          </a:p>
          <a:p>
            <a:r>
              <a:rPr lang="ru-RU" dirty="0" smtClean="0"/>
              <a:t>хлорид аммония,</a:t>
            </a:r>
          </a:p>
          <a:p>
            <a:r>
              <a:rPr lang="ru-RU" dirty="0" smtClean="0"/>
              <a:t>сорбит,</a:t>
            </a:r>
          </a:p>
          <a:p>
            <a:r>
              <a:rPr lang="ru-RU" dirty="0" smtClean="0"/>
              <a:t>сульфат натрия,</a:t>
            </a:r>
          </a:p>
          <a:p>
            <a:r>
              <a:rPr lang="ru-RU" dirty="0" smtClean="0"/>
              <a:t>хлорид </a:t>
            </a:r>
            <a:r>
              <a:rPr lang="ru-RU" dirty="0" err="1" smtClean="0"/>
              <a:t>фениламмония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сульфат </a:t>
            </a:r>
            <a:r>
              <a:rPr lang="ru-RU" dirty="0" err="1" smtClean="0"/>
              <a:t>фениламмония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733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0565984"/>
              </p:ext>
            </p:extLst>
          </p:nvPr>
        </p:nvGraphicFramePr>
        <p:xfrm>
          <a:off x="-53161" y="-285776"/>
          <a:ext cx="9197162" cy="7138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713"/>
                <a:gridCol w="1224136"/>
                <a:gridCol w="792088"/>
                <a:gridCol w="1008112"/>
                <a:gridCol w="1800200"/>
                <a:gridCol w="919570"/>
                <a:gridCol w="506987"/>
                <a:gridCol w="733683"/>
                <a:gridCol w="1619673"/>
              </a:tblGrid>
              <a:tr h="305486">
                <a:tc gridSpan="9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Таблица исследования</a:t>
                      </a:r>
                      <a:endParaRPr lang="ru-RU" sz="1200" dirty="0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176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1" dirty="0" smtClean="0"/>
                        <a:t>№ </a:t>
                      </a:r>
                      <a:r>
                        <a:rPr lang="ru-RU" sz="1000" b="1" dirty="0" smtClean="0"/>
                        <a:t>пробирки</a:t>
                      </a:r>
                      <a:endParaRPr lang="ru-RU" sz="1050" b="1" dirty="0" smtClean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Реактивы</a:t>
                      </a:r>
                      <a:endParaRPr lang="ru-RU" sz="2000" b="1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Вывод</a:t>
                      </a:r>
                      <a:endParaRPr lang="ru-RU" b="1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3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Раствор</a:t>
                      </a:r>
                      <a:endParaRPr lang="ru-RU" sz="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/>
                        <a:t>NaOH</a:t>
                      </a:r>
                      <a:r>
                        <a:rPr lang="ru-RU" sz="1100" b="1" dirty="0" smtClean="0"/>
                        <a:t> </a:t>
                      </a:r>
                      <a:r>
                        <a:rPr lang="en-US" sz="1100" b="1" dirty="0" smtClean="0"/>
                        <a:t>(</a:t>
                      </a:r>
                      <a:r>
                        <a:rPr lang="ru-RU" sz="1100" b="1" dirty="0" err="1" smtClean="0"/>
                        <a:t>конц</a:t>
                      </a:r>
                      <a:r>
                        <a:rPr lang="ru-RU" sz="1100" b="1" dirty="0" smtClean="0"/>
                        <a:t>.)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Раствор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HCl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Раствор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(NO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Свежеприготовленный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аствор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Cu(OH)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/>
                        <a:t>NaOH+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CuSO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Раствор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AgNO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</a:t>
                      </a:r>
                      <a:r>
                        <a:rPr lang="en-US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Индикаторная бумага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Гидролиз</a:t>
                      </a:r>
                      <a:r>
                        <a:rPr lang="ru-RU" sz="1100" baseline="0" dirty="0" smtClean="0"/>
                        <a:t> сахарозы</a:t>
                      </a:r>
                      <a:endParaRPr lang="ru-RU" sz="1100" dirty="0"/>
                    </a:p>
                  </a:txBody>
                  <a:tcPr marL="36000" marR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Сахароза (</a:t>
                      </a:r>
                      <a:r>
                        <a:rPr lang="en-US" sz="1200" baseline="0" dirty="0" smtClean="0"/>
                        <a:t>C</a:t>
                      </a:r>
                      <a:r>
                        <a:rPr lang="en-US" sz="900" baseline="0" dirty="0" smtClean="0"/>
                        <a:t>12</a:t>
                      </a:r>
                      <a:r>
                        <a:rPr lang="en-US" sz="1200" baseline="0" dirty="0" smtClean="0"/>
                        <a:t>H</a:t>
                      </a:r>
                      <a:r>
                        <a:rPr lang="en-US" sz="900" baseline="0" dirty="0" smtClean="0"/>
                        <a:t>22</a:t>
                      </a:r>
                      <a:r>
                        <a:rPr lang="en-US" sz="1200" baseline="0" dirty="0" smtClean="0"/>
                        <a:t>O</a:t>
                      </a:r>
                      <a:r>
                        <a:rPr lang="en-US" sz="900" baseline="0" dirty="0" smtClean="0"/>
                        <a:t>11</a:t>
                      </a:r>
                      <a:r>
                        <a:rPr lang="ru-RU" sz="1200" baseline="0" dirty="0" smtClean="0"/>
                        <a:t>)</a:t>
                      </a:r>
                      <a:endParaRPr lang="ru-RU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26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AgCl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белый осадок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Хлорид натрия (</a:t>
                      </a:r>
                      <a:r>
                        <a:rPr lang="en-US" sz="1200" dirty="0" err="1" smtClean="0"/>
                        <a:t>NaCl</a:t>
                      </a:r>
                      <a:r>
                        <a:rPr lang="ru-RU" sz="1200" dirty="0" smtClean="0"/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4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Ярко-синее окрашивание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нагревании образуется оранжевый осадок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Глюкоза (</a:t>
                      </a:r>
                      <a:r>
                        <a:rPr lang="en-US" sz="1200" dirty="0" smtClean="0"/>
                        <a:t>C</a:t>
                      </a:r>
                      <a:r>
                        <a:rPr lang="en-US" sz="900" dirty="0" smtClean="0"/>
                        <a:t>6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900" dirty="0" smtClean="0"/>
                        <a:t>12</a:t>
                      </a:r>
                      <a:r>
                        <a:rPr lang="en-US" sz="1200" dirty="0" smtClean="0"/>
                        <a:t>O</a:t>
                      </a:r>
                      <a:r>
                        <a:rPr lang="en-US" sz="900" dirty="0" smtClean="0"/>
                        <a:t>6</a:t>
                      </a:r>
                      <a:r>
                        <a:rPr lang="ru-RU" sz="1200" dirty="0" smtClean="0"/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NH</a:t>
                      </a:r>
                      <a:r>
                        <a:rPr lang="en-US" sz="900" dirty="0" smtClean="0"/>
                        <a:t>3</a:t>
                      </a:r>
                      <a:endParaRPr lang="ru-RU" sz="900" dirty="0" smtClean="0"/>
                    </a:p>
                    <a:p>
                      <a:pPr algn="ctr"/>
                      <a:r>
                        <a:rPr lang="ru-RU" sz="1100" dirty="0" smtClean="0"/>
                        <a:t>Запах</a:t>
                      </a:r>
                      <a:endParaRPr lang="en-US" sz="1100" dirty="0" smtClean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AgCl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белый осадок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Хлорид</a:t>
                      </a:r>
                      <a:r>
                        <a:rPr lang="ru-RU" sz="1200" baseline="0" dirty="0" smtClean="0"/>
                        <a:t> аммония (</a:t>
                      </a:r>
                      <a:r>
                        <a:rPr lang="en-US" sz="1200" baseline="0" dirty="0" smtClean="0"/>
                        <a:t>NH</a:t>
                      </a:r>
                      <a:r>
                        <a:rPr lang="en-US" sz="900" baseline="0" dirty="0" smtClean="0"/>
                        <a:t>4</a:t>
                      </a:r>
                      <a:r>
                        <a:rPr lang="en-US" sz="1200" baseline="0" dirty="0" smtClean="0"/>
                        <a:t>Cl</a:t>
                      </a:r>
                      <a:r>
                        <a:rPr lang="ru-RU" sz="1200" baseline="0" dirty="0" smtClean="0"/>
                        <a:t>)</a:t>
                      </a:r>
                      <a:endParaRPr lang="ru-RU" sz="12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Ярко-синее окрашивание</a:t>
                      </a: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/>
                        <a:t>Васильковое окрашивание при нагревании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Сорбит</a:t>
                      </a:r>
                      <a:r>
                        <a:rPr lang="en-US" sz="1200" dirty="0" smtClean="0"/>
                        <a:t> (C</a:t>
                      </a:r>
                      <a:r>
                        <a:rPr lang="en-US" sz="900" dirty="0" smtClean="0"/>
                        <a:t>6</a:t>
                      </a:r>
                      <a:r>
                        <a:rPr lang="en-US" sz="1200" dirty="0" smtClean="0"/>
                        <a:t>H</a:t>
                      </a:r>
                      <a:r>
                        <a:rPr lang="ru-RU" sz="900" dirty="0" smtClean="0"/>
                        <a:t>14</a:t>
                      </a:r>
                      <a:r>
                        <a:rPr lang="en-US" sz="1200" dirty="0" smtClean="0"/>
                        <a:t>O</a:t>
                      </a:r>
                      <a:r>
                        <a:rPr lang="en-US" sz="900" dirty="0" smtClean="0"/>
                        <a:t>6</a:t>
                      </a:r>
                      <a:r>
                        <a:rPr lang="en-US" sz="1200" dirty="0" smtClean="0"/>
                        <a:t>)</a:t>
                      </a:r>
                      <a:endParaRPr lang="ru-RU" sz="12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6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PbSO</a:t>
                      </a:r>
                      <a:r>
                        <a:rPr lang="en-US" sz="900" dirty="0" smtClean="0"/>
                        <a:t>4</a:t>
                      </a:r>
                      <a:r>
                        <a:rPr lang="ru-RU" sz="900" dirty="0" smtClean="0"/>
                        <a:t> </a:t>
                      </a:r>
                      <a:r>
                        <a:rPr lang="ru-RU" sz="1100" dirty="0" smtClean="0"/>
                        <a:t>красный </a:t>
                      </a:r>
                      <a:r>
                        <a:rPr lang="ru-RU" sz="1100" baseline="0" dirty="0" smtClean="0"/>
                        <a:t>осадок</a:t>
                      </a:r>
                      <a:endParaRPr lang="en-US" sz="11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Сульфат натрия</a:t>
                      </a:r>
                      <a:r>
                        <a:rPr lang="en-US" sz="1200" dirty="0" smtClean="0"/>
                        <a:t> (Na</a:t>
                      </a:r>
                      <a:r>
                        <a:rPr lang="en-US" sz="900" dirty="0" smtClean="0"/>
                        <a:t>2</a:t>
                      </a:r>
                      <a:r>
                        <a:rPr lang="en-US" sz="1200" dirty="0" smtClean="0"/>
                        <a:t>SO</a:t>
                      </a:r>
                      <a:r>
                        <a:rPr lang="en-US" sz="900" dirty="0" smtClean="0"/>
                        <a:t>4</a:t>
                      </a:r>
                      <a:r>
                        <a:rPr lang="en-US" sz="1200" dirty="0" smtClean="0"/>
                        <a:t>)</a:t>
                      </a:r>
                      <a:endParaRPr lang="ru-RU" sz="12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7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Запах,</a:t>
                      </a:r>
                      <a:r>
                        <a:rPr lang="ru-RU" sz="1100" baseline="0" dirty="0" smtClean="0"/>
                        <a:t> выделение газа</a:t>
                      </a:r>
                      <a:endParaRPr lang="ru-RU" sz="11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AgCl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smtClean="0"/>
                        <a:t>белый осадок</a:t>
                      </a:r>
                      <a:endParaRPr lang="ru-RU" sz="2000" dirty="0" smtClean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осадок</a:t>
                      </a:r>
                      <a:endParaRPr lang="ru-RU" sz="800" dirty="0" smtClean="0"/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Хлорид </a:t>
                      </a:r>
                      <a:r>
                        <a:rPr lang="ru-RU" sz="1200" dirty="0" err="1" smtClean="0"/>
                        <a:t>фениламмония</a:t>
                      </a:r>
                      <a:endParaRPr lang="ru-RU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(C</a:t>
                      </a:r>
                      <a:r>
                        <a:rPr lang="en-US" sz="900" dirty="0" smtClean="0"/>
                        <a:t>6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900" dirty="0" smtClean="0"/>
                        <a:t>5</a:t>
                      </a:r>
                      <a:r>
                        <a:rPr lang="en-US" sz="1200" dirty="0" smtClean="0"/>
                        <a:t>-NH</a:t>
                      </a:r>
                      <a:r>
                        <a:rPr lang="en-US" sz="900" dirty="0" smtClean="0"/>
                        <a:t>3</a:t>
                      </a:r>
                      <a:r>
                        <a:rPr lang="en-US" sz="1200" dirty="0" smtClean="0"/>
                        <a:t>Cl)</a:t>
                      </a:r>
                      <a:endParaRPr lang="ru-RU" sz="12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4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Запах, выделение газа</a:t>
                      </a:r>
                      <a:endParaRPr lang="ru-RU" sz="11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PbSO</a:t>
                      </a:r>
                      <a:r>
                        <a:rPr lang="en-US" sz="900" dirty="0" smtClean="0"/>
                        <a:t>4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красный</a:t>
                      </a:r>
                    </a:p>
                    <a:p>
                      <a:pPr algn="ctr"/>
                      <a:r>
                        <a:rPr lang="ru-RU" sz="1100" dirty="0" smtClean="0"/>
                        <a:t>осадок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осадок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/>
                    </a:p>
                    <a:p>
                      <a:pPr algn="ctr"/>
                      <a:endParaRPr lang="ru-RU" sz="2000" dirty="0"/>
                    </a:p>
                  </a:txBody>
                  <a:tcPr marL="0" marR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</a:t>
                      </a:r>
                      <a:endParaRPr lang="ru-RU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Сульфат </a:t>
                      </a:r>
                      <a:r>
                        <a:rPr lang="ru-RU" sz="1200" dirty="0" err="1" smtClean="0"/>
                        <a:t>фениламмония</a:t>
                      </a:r>
                      <a:r>
                        <a:rPr lang="en-US" sz="1200" dirty="0" smtClean="0"/>
                        <a:t> 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en-US" sz="1200" dirty="0" smtClean="0"/>
                        <a:t>((C</a:t>
                      </a:r>
                      <a:r>
                        <a:rPr lang="en-US" sz="900" dirty="0" smtClean="0"/>
                        <a:t>6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900" dirty="0" smtClean="0"/>
                        <a:t>5</a:t>
                      </a:r>
                      <a:r>
                        <a:rPr lang="en-US" sz="1200" dirty="0" smtClean="0"/>
                        <a:t>-NH</a:t>
                      </a:r>
                      <a:r>
                        <a:rPr lang="en-US" sz="900" dirty="0" smtClean="0"/>
                        <a:t>3</a:t>
                      </a:r>
                      <a:r>
                        <a:rPr lang="en-US" sz="1200" dirty="0" smtClean="0"/>
                        <a:t>)</a:t>
                      </a:r>
                      <a:r>
                        <a:rPr lang="en-US" sz="900" dirty="0" smtClean="0"/>
                        <a:t>2</a:t>
                      </a:r>
                      <a:r>
                        <a:rPr lang="en-US" sz="1200" dirty="0" smtClean="0"/>
                        <a:t>SO</a:t>
                      </a:r>
                      <a:r>
                        <a:rPr lang="en-US" sz="900" dirty="0" smtClean="0"/>
                        <a:t>4</a:t>
                      </a:r>
                      <a:r>
                        <a:rPr lang="en-US" sz="1200" dirty="0" smtClean="0"/>
                        <a:t>)</a:t>
                      </a:r>
                      <a:endParaRPr lang="en-US" sz="105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617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Уравнения реакций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20223"/>
            <a:ext cx="7200916" cy="4494859"/>
          </a:xfrm>
        </p:spPr>
        <p:txBody>
          <a:bodyPr>
            <a:normAutofit fontScale="85000" lnSpcReduction="20000"/>
          </a:bodyPr>
          <a:lstStyle/>
          <a:p>
            <a:pPr marL="525780" lvl="0" indent="-457200">
              <a:buFont typeface="+mj-lt"/>
              <a:buAutoNum type="arabicPeriod"/>
            </a:pPr>
            <a:r>
              <a:rPr lang="en-US" dirty="0" smtClean="0"/>
              <a:t>AgNO</a:t>
            </a:r>
            <a:r>
              <a:rPr lang="en-US" baseline="-25000" dirty="0" smtClean="0"/>
              <a:t>3</a:t>
            </a:r>
            <a:r>
              <a:rPr lang="en-US" dirty="0" smtClean="0"/>
              <a:t>+NaCl</a:t>
            </a:r>
            <a:r>
              <a:rPr lang="ru-RU" dirty="0" smtClean="0">
                <a:sym typeface="Wingdings 3"/>
              </a:rPr>
              <a:t> </a:t>
            </a:r>
            <a:r>
              <a:rPr lang="ru-RU" dirty="0" smtClean="0">
                <a:sym typeface="Wingdings 3"/>
              </a:rPr>
              <a:t> </a:t>
            </a:r>
            <a:r>
              <a:rPr lang="en-US" dirty="0" err="1" smtClean="0"/>
              <a:t>AgCl</a:t>
            </a:r>
            <a:r>
              <a:rPr lang="en-US" dirty="0" smtClean="0">
                <a:sym typeface="Wingdings 3"/>
              </a:rPr>
              <a:t></a:t>
            </a:r>
            <a:r>
              <a:rPr lang="en-US" dirty="0" smtClean="0"/>
              <a:t>+NaNO</a:t>
            </a:r>
            <a:r>
              <a:rPr lang="en-US" baseline="-25000" dirty="0" smtClean="0"/>
              <a:t>3</a:t>
            </a:r>
            <a:endParaRPr lang="ru-RU" baseline="-25000" dirty="0" smtClean="0"/>
          </a:p>
          <a:p>
            <a:pPr marL="525780" lvl="0" indent="-45720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 smtClean="0"/>
              <a:t>+2Cu(OH)</a:t>
            </a:r>
            <a:r>
              <a:rPr lang="en-US" baseline="-25000" dirty="0" smtClean="0"/>
              <a:t>2 </a:t>
            </a:r>
            <a:r>
              <a:rPr lang="ru-RU" dirty="0" smtClean="0">
                <a:sym typeface="Wingdings 3"/>
              </a:rPr>
              <a:t>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dirty="0" smtClean="0"/>
              <a:t> + Cu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r>
              <a:rPr lang="en-US" dirty="0" smtClean="0">
                <a:sym typeface="Wingdings 3"/>
              </a:rPr>
              <a:t> </a:t>
            </a:r>
            <a:r>
              <a:rPr lang="en-US" dirty="0" smtClean="0"/>
              <a:t> </a:t>
            </a:r>
            <a:r>
              <a:rPr lang="en-US" dirty="0" smtClean="0"/>
              <a:t>+2H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pPr marL="525780" lvl="0" indent="-457200">
              <a:buFont typeface="+mj-lt"/>
              <a:buAutoNum type="arabicPeriod"/>
            </a:pP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Cl </a:t>
            </a:r>
            <a:r>
              <a:rPr lang="en-US" dirty="0"/>
              <a:t>+ AgNO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ru-RU" dirty="0" smtClean="0">
                <a:sym typeface="Wingdings 3"/>
              </a:rPr>
              <a:t></a:t>
            </a:r>
            <a:r>
              <a:rPr lang="en-US" dirty="0" smtClean="0"/>
              <a:t> </a:t>
            </a:r>
            <a:r>
              <a:rPr lang="en-US" dirty="0" err="1" smtClean="0"/>
              <a:t>AgCl</a:t>
            </a:r>
            <a:r>
              <a:rPr lang="en-US" dirty="0" smtClean="0">
                <a:sym typeface="Wingdings 3"/>
              </a:rPr>
              <a:t> </a:t>
            </a:r>
            <a:r>
              <a:rPr lang="ru-RU" dirty="0" smtClean="0"/>
              <a:t>+ 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</a:p>
          <a:p>
            <a:pPr marL="525780" lvl="0" indent="-457200">
              <a:buFont typeface="+mj-lt"/>
              <a:buAutoNum type="arabicPeriod"/>
            </a:pP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Cl + </a:t>
            </a:r>
            <a:r>
              <a:rPr lang="en-US" dirty="0" err="1" smtClean="0"/>
              <a:t>NaOH</a:t>
            </a:r>
            <a:r>
              <a:rPr lang="en-US" dirty="0" smtClean="0"/>
              <a:t> </a:t>
            </a:r>
            <a:r>
              <a:rPr lang="ru-RU" dirty="0" smtClean="0">
                <a:sym typeface="Wingdings 3"/>
              </a:rPr>
              <a:t></a:t>
            </a:r>
            <a:r>
              <a:rPr lang="en-US" dirty="0" smtClean="0">
                <a:sym typeface="Wingdings 3"/>
              </a:rPr>
              <a:t> </a:t>
            </a:r>
            <a:r>
              <a:rPr lang="en-US" dirty="0" err="1" smtClean="0">
                <a:sym typeface="Wingdings 3"/>
              </a:rPr>
              <a:t>NaCl</a:t>
            </a:r>
            <a:r>
              <a:rPr lang="en-US" dirty="0" smtClean="0">
                <a:sym typeface="Wingdings 3"/>
              </a:rPr>
              <a:t> + NH</a:t>
            </a:r>
            <a:r>
              <a:rPr lang="en-US" baseline="-25000" dirty="0" smtClean="0">
                <a:sym typeface="Wingdings 3"/>
              </a:rPr>
              <a:t>3</a:t>
            </a:r>
            <a:r>
              <a:rPr lang="en-US" dirty="0" smtClean="0">
                <a:sym typeface="Wingdings 3"/>
              </a:rPr>
              <a:t> + H</a:t>
            </a:r>
            <a:r>
              <a:rPr lang="en-US" baseline="-25000" dirty="0" smtClean="0">
                <a:sym typeface="Wingdings 3"/>
              </a:rPr>
              <a:t>2</a:t>
            </a:r>
            <a:r>
              <a:rPr lang="en-US" dirty="0" smtClean="0">
                <a:sym typeface="Wingdings 3"/>
              </a:rPr>
              <a:t>O</a:t>
            </a:r>
            <a:endParaRPr lang="ru-RU" dirty="0"/>
          </a:p>
          <a:p>
            <a:pPr marL="525780" lvl="0" indent="-45720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ru-RU" baseline="-25000" dirty="0" smtClean="0"/>
              <a:t>14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+</a:t>
            </a:r>
            <a:r>
              <a:rPr lang="en-US" dirty="0"/>
              <a:t> Cu(OH)</a:t>
            </a:r>
            <a:r>
              <a:rPr lang="en-US" baseline="-25000" dirty="0"/>
              <a:t>2</a:t>
            </a:r>
            <a:r>
              <a:rPr lang="ru-RU" dirty="0" smtClean="0">
                <a:sym typeface="Wingdings 3"/>
              </a:rPr>
              <a:t> </a:t>
            </a:r>
            <a:r>
              <a:rPr lang="ru-RU" dirty="0">
                <a:sym typeface="Wingdings 3"/>
              </a:rPr>
              <a:t>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ru-RU" baseline="-25000" dirty="0" smtClean="0"/>
              <a:t>1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)Cu </a:t>
            </a:r>
            <a:r>
              <a:rPr lang="en-US" dirty="0" smtClean="0"/>
              <a:t>+</a:t>
            </a: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/>
          </a:p>
          <a:p>
            <a:pPr marL="525780" lvl="0" indent="-457200">
              <a:buFont typeface="+mj-lt"/>
              <a:buAutoNum type="arabicPeriod"/>
            </a:pPr>
            <a:r>
              <a:rPr lang="en-US" dirty="0" err="1" smtClean="0"/>
              <a:t>Pb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ru-RU" dirty="0" smtClean="0">
                <a:sym typeface="Wingdings 3"/>
              </a:rPr>
              <a:t></a:t>
            </a:r>
            <a:r>
              <a:rPr lang="en-US" dirty="0" smtClean="0"/>
              <a:t>PbSO</a:t>
            </a:r>
            <a:r>
              <a:rPr lang="en-US" baseline="-25000" dirty="0" smtClean="0"/>
              <a:t>4</a:t>
            </a:r>
            <a:r>
              <a:rPr lang="en-US" dirty="0" smtClean="0">
                <a:sym typeface="Wingdings 3"/>
              </a:rPr>
              <a:t></a:t>
            </a:r>
            <a:r>
              <a:rPr lang="en-US" dirty="0" smtClean="0"/>
              <a:t>+ 2NaNO</a:t>
            </a:r>
            <a:r>
              <a:rPr lang="en-US" baseline="-25000" dirty="0" smtClean="0"/>
              <a:t>3</a:t>
            </a:r>
            <a:endParaRPr lang="ru-RU" baseline="-25000" dirty="0"/>
          </a:p>
          <a:p>
            <a:pPr marL="525780" indent="-457200">
              <a:buFont typeface="+mj-lt"/>
              <a:buAutoNum type="arabicPeriod"/>
            </a:pPr>
            <a:r>
              <a:rPr lang="pt-BR" dirty="0"/>
              <a:t>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NH</a:t>
            </a:r>
            <a:r>
              <a:rPr lang="pt-BR" baseline="-25000" dirty="0"/>
              <a:t>3</a:t>
            </a:r>
            <a:r>
              <a:rPr lang="pt-BR" dirty="0"/>
              <a:t>Cl + </a:t>
            </a:r>
            <a:r>
              <a:rPr lang="pt-BR" dirty="0" smtClean="0"/>
              <a:t>NaOH</a:t>
            </a:r>
            <a:r>
              <a:rPr lang="ru-RU" dirty="0" smtClean="0">
                <a:sym typeface="Wingdings 3"/>
              </a:rPr>
              <a:t></a:t>
            </a:r>
            <a:r>
              <a:rPr lang="pt-BR" dirty="0" smtClean="0"/>
              <a:t>NaCl </a:t>
            </a:r>
            <a:r>
              <a:rPr lang="pt-BR" dirty="0"/>
              <a:t>+ 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5</a:t>
            </a:r>
            <a:r>
              <a:rPr lang="pt-BR" dirty="0"/>
              <a:t>NH</a:t>
            </a:r>
            <a:r>
              <a:rPr lang="pt-BR" baseline="-25000" dirty="0"/>
              <a:t>2</a:t>
            </a:r>
            <a:r>
              <a:rPr lang="pt-BR" dirty="0"/>
              <a:t> + 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ru-RU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(C</a:t>
            </a:r>
            <a:r>
              <a:rPr lang="en-US" sz="1400" dirty="0" smtClean="0"/>
              <a:t>6</a:t>
            </a:r>
            <a:r>
              <a:rPr lang="en-US" dirty="0" smtClean="0"/>
              <a:t>H</a:t>
            </a:r>
            <a:r>
              <a:rPr lang="en-US" sz="1400" dirty="0" smtClean="0"/>
              <a:t>5</a:t>
            </a:r>
            <a:r>
              <a:rPr lang="en-US" dirty="0" smtClean="0"/>
              <a:t>-NH</a:t>
            </a:r>
            <a:r>
              <a:rPr lang="en-US" sz="1400" dirty="0" smtClean="0"/>
              <a:t>3</a:t>
            </a:r>
            <a:r>
              <a:rPr lang="en-US" dirty="0" smtClean="0"/>
              <a:t>)</a:t>
            </a:r>
            <a:r>
              <a:rPr lang="en-US" sz="1400" dirty="0" smtClean="0"/>
              <a:t>2</a:t>
            </a:r>
            <a:r>
              <a:rPr lang="en-US" dirty="0" smtClean="0"/>
              <a:t>SO</a:t>
            </a:r>
            <a:r>
              <a:rPr lang="en-US" sz="1400" dirty="0" smtClean="0"/>
              <a:t>4</a:t>
            </a:r>
            <a:r>
              <a:rPr lang="pt-BR" dirty="0" smtClean="0"/>
              <a:t> + </a:t>
            </a:r>
            <a:r>
              <a:rPr lang="pt-BR" dirty="0" smtClean="0"/>
              <a:t>2NaOH</a:t>
            </a:r>
            <a:r>
              <a:rPr lang="ru-RU" dirty="0" smtClean="0">
                <a:sym typeface="Wingdings 3"/>
              </a:rPr>
              <a:t></a:t>
            </a:r>
            <a:r>
              <a:rPr lang="pt-BR" dirty="0" smtClean="0"/>
              <a:t>Na</a:t>
            </a:r>
            <a:r>
              <a:rPr lang="ru-RU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pt-BR" dirty="0" smtClean="0"/>
              <a:t> </a:t>
            </a:r>
            <a:r>
              <a:rPr lang="pt-BR" dirty="0" smtClean="0"/>
              <a:t>+ </a:t>
            </a:r>
            <a:r>
              <a:rPr lang="pt-BR" dirty="0" smtClean="0"/>
              <a:t>2C</a:t>
            </a:r>
            <a:r>
              <a:rPr lang="pt-BR" baseline="-25000" dirty="0" smtClean="0"/>
              <a:t>6</a:t>
            </a:r>
            <a:r>
              <a:rPr lang="pt-BR" dirty="0" smtClean="0"/>
              <a:t>H</a:t>
            </a:r>
            <a:r>
              <a:rPr lang="pt-BR" baseline="-25000" dirty="0" smtClean="0"/>
              <a:t>5</a:t>
            </a:r>
            <a:r>
              <a:rPr lang="pt-BR" dirty="0" smtClean="0"/>
              <a:t>NH</a:t>
            </a:r>
            <a:r>
              <a:rPr lang="pt-BR" baseline="-25000" dirty="0" smtClean="0"/>
              <a:t>2</a:t>
            </a:r>
            <a:r>
              <a:rPr lang="pt-BR" dirty="0" smtClean="0"/>
              <a:t> </a:t>
            </a:r>
            <a:r>
              <a:rPr lang="pt-BR" dirty="0" smtClean="0"/>
              <a:t>+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  <a:endParaRPr lang="ru-RU" baseline="-25000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-NH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+Pb(NO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ru-RU" dirty="0">
                <a:sym typeface="Wingdings 3"/>
              </a:rPr>
              <a:t>  </a:t>
            </a:r>
            <a:r>
              <a:rPr lang="ru-RU" dirty="0" smtClean="0">
                <a:sym typeface="Wingdings 3"/>
              </a:rPr>
              <a:t/>
            </a:r>
            <a:br>
              <a:rPr lang="ru-RU" dirty="0" smtClean="0">
                <a:sym typeface="Wingdings 3"/>
              </a:rPr>
            </a:br>
            <a:r>
              <a:rPr lang="en-US" dirty="0" smtClean="0"/>
              <a:t>2(C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-NH</a:t>
            </a:r>
            <a:r>
              <a:rPr lang="en-US" baseline="-25000" dirty="0" smtClean="0"/>
              <a:t>3</a:t>
            </a:r>
            <a:r>
              <a:rPr lang="en-US" dirty="0" smtClean="0"/>
              <a:t>)NO</a:t>
            </a:r>
            <a:r>
              <a:rPr lang="en-US" baseline="-25000" dirty="0" smtClean="0"/>
              <a:t>3+</a:t>
            </a:r>
            <a:r>
              <a:rPr lang="en-US" dirty="0" smtClean="0"/>
              <a:t>PbSO</a:t>
            </a:r>
            <a:r>
              <a:rPr lang="en-US" baseline="-25000" dirty="0" smtClean="0"/>
              <a:t>4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sz="1400" dirty="0" smtClean="0"/>
              <a:t>6</a:t>
            </a:r>
            <a:r>
              <a:rPr lang="en-US" dirty="0" smtClean="0"/>
              <a:t>H</a:t>
            </a:r>
            <a:r>
              <a:rPr lang="en-US" sz="1400" dirty="0" smtClean="0"/>
              <a:t>5</a:t>
            </a:r>
            <a:r>
              <a:rPr lang="en-US" dirty="0" smtClean="0"/>
              <a:t>-NH</a:t>
            </a:r>
            <a:r>
              <a:rPr lang="en-US" sz="1400" dirty="0" smtClean="0"/>
              <a:t>3</a:t>
            </a:r>
            <a:r>
              <a:rPr lang="en-US" dirty="0" smtClean="0"/>
              <a:t>Cl + AgNO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ru-RU" dirty="0" smtClean="0">
                <a:sym typeface="Wingdings 3"/>
              </a:rPr>
              <a:t></a:t>
            </a:r>
            <a:r>
              <a:rPr lang="en-US" dirty="0" smtClean="0">
                <a:sym typeface="Wingdings 3"/>
              </a:rPr>
              <a:t> </a:t>
            </a:r>
            <a:r>
              <a:rPr lang="en-US" dirty="0" err="1" smtClean="0">
                <a:sym typeface="Wingdings 3"/>
              </a:rPr>
              <a:t>AgCl</a:t>
            </a:r>
            <a:r>
              <a:rPr lang="en-US" dirty="0" smtClean="0">
                <a:sym typeface="Wingdings 3"/>
              </a:rPr>
              <a:t>  + </a:t>
            </a:r>
            <a:r>
              <a:rPr lang="en-US" dirty="0" smtClean="0"/>
              <a:t>C</a:t>
            </a:r>
            <a:r>
              <a:rPr lang="en-US" sz="1400" dirty="0" smtClean="0"/>
              <a:t>6</a:t>
            </a:r>
            <a:r>
              <a:rPr lang="en-US" dirty="0" smtClean="0"/>
              <a:t>H</a:t>
            </a:r>
            <a:r>
              <a:rPr lang="en-US" sz="1400" dirty="0" smtClean="0"/>
              <a:t>5</a:t>
            </a:r>
            <a:r>
              <a:rPr lang="en-US" dirty="0" smtClean="0"/>
              <a:t>-NH</a:t>
            </a:r>
            <a:r>
              <a:rPr lang="en-US" sz="1400" dirty="0" smtClean="0"/>
              <a:t>3</a:t>
            </a:r>
            <a:r>
              <a:rPr lang="en-US" dirty="0" smtClean="0"/>
              <a:t>NO</a:t>
            </a:r>
            <a:r>
              <a:rPr lang="en-US" baseline="-25000" dirty="0" smtClean="0"/>
              <a:t>3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Гидролиз в кислой среде (</a:t>
            </a:r>
            <a:r>
              <a:rPr lang="en-US" dirty="0" smtClean="0"/>
              <a:t>HCL</a:t>
            </a:r>
            <a:r>
              <a:rPr lang="ru-RU" dirty="0" smtClean="0"/>
              <a:t>):</a:t>
            </a:r>
            <a:endParaRPr lang="en-US" dirty="0" smtClean="0"/>
          </a:p>
          <a:p>
            <a:pPr marL="525780" indent="-457200">
              <a:buNone/>
            </a:pPr>
            <a:r>
              <a:rPr lang="en-US" baseline="-25000" dirty="0" smtClean="0"/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12</a:t>
            </a:r>
            <a:r>
              <a:rPr lang="en-US" dirty="0" smtClean="0"/>
              <a:t>H</a:t>
            </a:r>
            <a:r>
              <a:rPr lang="en-US" baseline="-25000" dirty="0" smtClean="0"/>
              <a:t>22</a:t>
            </a:r>
            <a:r>
              <a:rPr lang="en-US" dirty="0" smtClean="0"/>
              <a:t>O</a:t>
            </a:r>
            <a:r>
              <a:rPr lang="en-US" baseline="-25000" dirty="0" smtClean="0"/>
              <a:t>11</a:t>
            </a:r>
            <a:r>
              <a:rPr lang="ru-RU" dirty="0" smtClean="0"/>
              <a:t> +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ru-RU" dirty="0" smtClean="0">
                <a:sym typeface="Wingdings 3"/>
              </a:rPr>
              <a:t></a:t>
            </a:r>
            <a:r>
              <a:rPr lang="en-US" dirty="0" smtClean="0">
                <a:sym typeface="Wingdings 3"/>
              </a:rPr>
              <a:t> C</a:t>
            </a:r>
            <a:r>
              <a:rPr lang="en-US" baseline="-25000" dirty="0" smtClean="0">
                <a:sym typeface="Wingdings 3"/>
              </a:rPr>
              <a:t>6</a:t>
            </a:r>
            <a:r>
              <a:rPr lang="en-US" dirty="0" smtClean="0">
                <a:sym typeface="Wingdings 3"/>
              </a:rPr>
              <a:t>H</a:t>
            </a:r>
            <a:r>
              <a:rPr lang="en-US" baseline="-25000" dirty="0" smtClean="0">
                <a:sym typeface="Wingdings 3"/>
              </a:rPr>
              <a:t>12</a:t>
            </a:r>
            <a:r>
              <a:rPr lang="en-US" dirty="0" smtClean="0">
                <a:sym typeface="Wingdings 3"/>
              </a:rPr>
              <a:t>O</a:t>
            </a:r>
            <a:r>
              <a:rPr lang="en-US" baseline="-25000" dirty="0" smtClean="0">
                <a:sym typeface="Wingdings 3"/>
              </a:rPr>
              <a:t>6</a:t>
            </a:r>
            <a:r>
              <a:rPr lang="en-US" dirty="0" smtClean="0">
                <a:sym typeface="Wingdings 3"/>
              </a:rPr>
              <a:t> + C</a:t>
            </a:r>
            <a:r>
              <a:rPr lang="en-US" baseline="-25000" dirty="0" smtClean="0">
                <a:sym typeface="Wingdings 3"/>
              </a:rPr>
              <a:t>6</a:t>
            </a:r>
            <a:r>
              <a:rPr lang="en-US" dirty="0" smtClean="0">
                <a:sym typeface="Wingdings 3"/>
              </a:rPr>
              <a:t>H</a:t>
            </a:r>
            <a:r>
              <a:rPr lang="en-US" baseline="-25000" dirty="0" smtClean="0">
                <a:sym typeface="Wingdings 3"/>
              </a:rPr>
              <a:t>12</a:t>
            </a:r>
            <a:r>
              <a:rPr lang="en-US" dirty="0" smtClean="0">
                <a:sym typeface="Wingdings 3"/>
              </a:rPr>
              <a:t>O</a:t>
            </a:r>
            <a:r>
              <a:rPr lang="en-US" baseline="-25000" dirty="0" smtClean="0">
                <a:sym typeface="Wingdings 3"/>
              </a:rPr>
              <a:t>6</a:t>
            </a:r>
            <a:endParaRPr lang="ru-RU" baseline="-25000" dirty="0" smtClean="0">
              <a:sym typeface="Wingdings 3"/>
            </a:endParaRPr>
          </a:p>
          <a:p>
            <a:pPr marL="525780" indent="-457200">
              <a:buNone/>
            </a:pPr>
            <a:r>
              <a:rPr lang="ru-RU" baseline="-25000" dirty="0" smtClean="0">
                <a:sym typeface="Wingdings 3"/>
              </a:rPr>
              <a:t>	</a:t>
            </a:r>
            <a:r>
              <a:rPr lang="ru-RU" baseline="-25000" dirty="0" smtClean="0">
                <a:sym typeface="Wingdings 3"/>
              </a:rPr>
              <a:t>			глюкоза	фруктоза</a:t>
            </a:r>
            <a:endParaRPr lang="ru-RU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1511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Экспериментальная 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895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Исследуемые вещества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Для выполнения эксперимента возьмём три вещества из набора В:</a:t>
            </a:r>
          </a:p>
          <a:p>
            <a:r>
              <a:rPr lang="ru-RU" dirty="0" smtClean="0"/>
              <a:t>глюкоза,</a:t>
            </a:r>
          </a:p>
          <a:p>
            <a:r>
              <a:rPr lang="ru-RU" dirty="0" smtClean="0"/>
              <a:t>сорбит,</a:t>
            </a:r>
          </a:p>
          <a:p>
            <a:r>
              <a:rPr lang="ru-RU" dirty="0" smtClean="0"/>
              <a:t>хлорид аммония.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824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711</TotalTime>
  <Words>929</Words>
  <Application>Microsoft Office PowerPoint</Application>
  <PresentationFormat>Экран (4:3)</PresentationFormat>
  <Paragraphs>152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Творческий отчёт команды МОУ СОШ №7 г. Тверь </vt:lpstr>
      <vt:lpstr>Содержание</vt:lpstr>
      <vt:lpstr>Команда ХИМИЯ.RU </vt:lpstr>
      <vt:lpstr>Теоретическая часть</vt:lpstr>
      <vt:lpstr>Вещества группы В:</vt:lpstr>
      <vt:lpstr>Слайд 6</vt:lpstr>
      <vt:lpstr>Уравнения реакций</vt:lpstr>
      <vt:lpstr>Экспериментальная часть</vt:lpstr>
      <vt:lpstr>Исследуемые вещества</vt:lpstr>
      <vt:lpstr>Слайд 10</vt:lpstr>
      <vt:lpstr>Методика выполнения работы</vt:lpstr>
      <vt:lpstr>Слайд 12</vt:lpstr>
      <vt:lpstr>Слайд 13</vt:lpstr>
      <vt:lpstr>Слайд 14</vt:lpstr>
      <vt:lpstr>Педагогическая часть</vt:lpstr>
      <vt:lpstr>Методика выполнения работы</vt:lpstr>
      <vt:lpstr>Слайд 17</vt:lpstr>
      <vt:lpstr>Слайд 18</vt:lpstr>
      <vt:lpstr>Ошибки учеников:</vt:lpstr>
      <vt:lpstr>Отзыв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Антон</cp:lastModifiedBy>
  <cp:revision>132</cp:revision>
  <dcterms:created xsi:type="dcterms:W3CDTF">2013-03-02T11:18:19Z</dcterms:created>
  <dcterms:modified xsi:type="dcterms:W3CDTF">2013-03-04T09:46:24Z</dcterms:modified>
</cp:coreProperties>
</file>