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8" r:id="rId8"/>
    <p:sldId id="269" r:id="rId9"/>
    <p:sldId id="265" r:id="rId10"/>
    <p:sldId id="266" r:id="rId11"/>
    <p:sldId id="267"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Картинка 82 из 10668"/>
          <p:cNvPicPr>
            <a:picLocks noChangeAspect="1" noChangeArrowheads="1"/>
          </p:cNvPicPr>
          <p:nvPr/>
        </p:nvPicPr>
        <p:blipFill>
          <a:blip r:embed="rId2" cstate="print"/>
          <a:srcRect/>
          <a:stretch>
            <a:fillRect/>
          </a:stretch>
        </p:blipFill>
        <p:spPr bwMode="auto">
          <a:xfrm>
            <a:off x="0" y="188640"/>
            <a:ext cx="9144000" cy="6858000"/>
          </a:xfrm>
          <a:prstGeom prst="rect">
            <a:avLst/>
          </a:prstGeom>
          <a:noFill/>
        </p:spPr>
      </p:pic>
      <p:sp>
        <p:nvSpPr>
          <p:cNvPr id="2" name="Заголовок 1"/>
          <p:cNvSpPr>
            <a:spLocks noGrp="1"/>
          </p:cNvSpPr>
          <p:nvPr>
            <p:ph type="ctrTitle"/>
          </p:nvPr>
        </p:nvSpPr>
        <p:spPr>
          <a:xfrm>
            <a:off x="899592" y="548680"/>
            <a:ext cx="7772400" cy="1470025"/>
          </a:xfrm>
        </p:spPr>
        <p:txBody>
          <a:bodyPr/>
          <a:lstStyle/>
          <a:p>
            <a:r>
              <a:rPr lang="ru-RU" dirty="0" smtClean="0">
                <a:solidFill>
                  <a:schemeClr val="accent6">
                    <a:lumMod val="75000"/>
                  </a:schemeClr>
                </a:solidFill>
              </a:rPr>
              <a:t>Гребля на байдарках и каноэ</a:t>
            </a:r>
            <a:r>
              <a:rPr lang="ru-RU" dirty="0" smtClean="0"/>
              <a:t/>
            </a:r>
            <a:br>
              <a:rPr lang="ru-RU" dirty="0" smtClean="0"/>
            </a:b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cstate="print"/>
          <a:srcRect/>
          <a:stretch>
            <a:fillRect/>
          </a:stretch>
        </p:blipFill>
        <p:spPr bwMode="auto">
          <a:xfrm>
            <a:off x="251520" y="332656"/>
            <a:ext cx="5753100" cy="3838575"/>
          </a:xfrm>
          <a:prstGeom prst="rect">
            <a:avLst/>
          </a:prstGeom>
          <a:noFill/>
          <a:ln w="9525">
            <a:noFill/>
            <a:miter lim="800000"/>
            <a:headEnd/>
            <a:tailEnd/>
          </a:ln>
        </p:spPr>
      </p:pic>
      <p:pic>
        <p:nvPicPr>
          <p:cNvPr id="5121" name="Picture 1"/>
          <p:cNvPicPr>
            <a:picLocks noChangeAspect="1" noChangeArrowheads="1"/>
          </p:cNvPicPr>
          <p:nvPr/>
        </p:nvPicPr>
        <p:blipFill>
          <a:blip r:embed="rId3" cstate="print"/>
          <a:srcRect/>
          <a:stretch>
            <a:fillRect/>
          </a:stretch>
        </p:blipFill>
        <p:spPr bwMode="auto">
          <a:xfrm>
            <a:off x="3390900" y="3861048"/>
            <a:ext cx="5753100" cy="3257550"/>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Grp="1" noChangeAspect="1" noChangeArrowheads="1"/>
          </p:cNvPicPr>
          <p:nvPr>
            <p:ph idx="1"/>
          </p:nvPr>
        </p:nvPicPr>
        <p:blipFill>
          <a:blip r:embed="rId2" cstate="print"/>
          <a:srcRect/>
          <a:stretch>
            <a:fillRect/>
          </a:stretch>
        </p:blipFill>
        <p:spPr bwMode="auto">
          <a:xfrm>
            <a:off x="179512" y="3356992"/>
            <a:ext cx="4672980" cy="263048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51520" y="692696"/>
            <a:ext cx="4717554" cy="2358777"/>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851920" y="476672"/>
            <a:ext cx="4528964" cy="3021809"/>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4067944" y="3501008"/>
            <a:ext cx="4244702" cy="2747812"/>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8229600" cy="1143000"/>
          </a:xfrm>
        </p:spPr>
        <p:txBody>
          <a:bodyPr/>
          <a:lstStyle/>
          <a:p>
            <a:r>
              <a:rPr lang="ru-RU" dirty="0" smtClean="0"/>
              <a:t>Илья </a:t>
            </a:r>
            <a:r>
              <a:rPr lang="ru-RU" dirty="0" smtClean="0"/>
              <a:t>М</a:t>
            </a:r>
            <a:r>
              <a:rPr lang="ru-RU" dirty="0" smtClean="0"/>
              <a:t>едведев </a:t>
            </a:r>
            <a:endParaRPr lang="ru-RU" dirty="0"/>
          </a:p>
        </p:txBody>
      </p:sp>
      <p:pic>
        <p:nvPicPr>
          <p:cNvPr id="29698" name="Picture 2" descr="Картинка 15 из 23"/>
          <p:cNvPicPr>
            <a:picLocks noChangeAspect="1" noChangeArrowheads="1"/>
          </p:cNvPicPr>
          <p:nvPr/>
        </p:nvPicPr>
        <p:blipFill>
          <a:blip r:embed="rId2" cstate="print"/>
          <a:srcRect/>
          <a:stretch>
            <a:fillRect/>
          </a:stretch>
        </p:blipFill>
        <p:spPr bwMode="auto">
          <a:xfrm>
            <a:off x="3347864" y="1484784"/>
            <a:ext cx="2753544" cy="2202835"/>
          </a:xfrm>
          <a:prstGeom prst="rect">
            <a:avLst/>
          </a:prstGeom>
          <a:noFill/>
        </p:spPr>
      </p:pic>
      <p:pic>
        <p:nvPicPr>
          <p:cNvPr id="29700" name="Picture 4" descr="Картинка 4 из 12316"/>
          <p:cNvPicPr>
            <a:picLocks noChangeAspect="1" noChangeArrowheads="1"/>
          </p:cNvPicPr>
          <p:nvPr/>
        </p:nvPicPr>
        <p:blipFill>
          <a:blip r:embed="rId3" cstate="print"/>
          <a:srcRect/>
          <a:stretch>
            <a:fillRect/>
          </a:stretch>
        </p:blipFill>
        <p:spPr bwMode="auto">
          <a:xfrm>
            <a:off x="3995936" y="3933056"/>
            <a:ext cx="4511824" cy="2537902"/>
          </a:xfrm>
          <a:prstGeom prst="rect">
            <a:avLst/>
          </a:prstGeom>
          <a:noFill/>
        </p:spPr>
      </p:pic>
      <p:pic>
        <p:nvPicPr>
          <p:cNvPr id="29702" name="Picture 6" descr="http://cs11519.userapi.com/g28813153/a_ed412d4e.jpg"/>
          <p:cNvPicPr>
            <a:picLocks noChangeAspect="1" noChangeArrowheads="1"/>
          </p:cNvPicPr>
          <p:nvPr/>
        </p:nvPicPr>
        <p:blipFill>
          <a:blip r:embed="rId4" cstate="print"/>
          <a:srcRect/>
          <a:stretch>
            <a:fillRect/>
          </a:stretch>
        </p:blipFill>
        <p:spPr bwMode="auto">
          <a:xfrm>
            <a:off x="251520" y="2132856"/>
            <a:ext cx="2592288" cy="3888432"/>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260648"/>
            <a:ext cx="8229600" cy="1143000"/>
          </a:xfrm>
        </p:spPr>
        <p:txBody>
          <a:bodyPr/>
          <a:lstStyle/>
          <a:p>
            <a:r>
              <a:rPr lang="ru-RU" dirty="0" smtClean="0"/>
              <a:t>Антон </a:t>
            </a:r>
            <a:r>
              <a:rPr lang="ru-RU" dirty="0" err="1" smtClean="0"/>
              <a:t>Ряхов</a:t>
            </a:r>
            <a:endParaRPr lang="ru-RU" dirty="0"/>
          </a:p>
        </p:txBody>
      </p:sp>
      <p:pic>
        <p:nvPicPr>
          <p:cNvPr id="34818" name="Picture 2" descr="Картинка 1 из 102"/>
          <p:cNvPicPr>
            <a:picLocks noChangeAspect="1" noChangeArrowheads="1"/>
          </p:cNvPicPr>
          <p:nvPr/>
        </p:nvPicPr>
        <p:blipFill>
          <a:blip r:embed="rId2" cstate="print"/>
          <a:srcRect/>
          <a:stretch>
            <a:fillRect/>
          </a:stretch>
        </p:blipFill>
        <p:spPr bwMode="auto">
          <a:xfrm>
            <a:off x="467544" y="548680"/>
            <a:ext cx="4248472" cy="3186355"/>
          </a:xfrm>
          <a:prstGeom prst="rect">
            <a:avLst/>
          </a:prstGeom>
          <a:noFill/>
        </p:spPr>
      </p:pic>
      <p:pic>
        <p:nvPicPr>
          <p:cNvPr id="34820" name="Picture 4" descr="Картинка 13 из 102"/>
          <p:cNvPicPr>
            <a:picLocks noChangeAspect="1" noChangeArrowheads="1"/>
          </p:cNvPicPr>
          <p:nvPr/>
        </p:nvPicPr>
        <p:blipFill>
          <a:blip r:embed="rId3" cstate="print"/>
          <a:srcRect/>
          <a:stretch>
            <a:fillRect/>
          </a:stretch>
        </p:blipFill>
        <p:spPr bwMode="auto">
          <a:xfrm>
            <a:off x="5724128" y="1805457"/>
            <a:ext cx="2592288" cy="4096621"/>
          </a:xfrm>
          <a:prstGeom prst="rect">
            <a:avLst/>
          </a:prstGeom>
          <a:noFill/>
        </p:spPr>
      </p:pic>
      <p:pic>
        <p:nvPicPr>
          <p:cNvPr id="34822" name="Picture 6" descr="Картинка 24 из 102"/>
          <p:cNvPicPr>
            <a:picLocks noChangeAspect="1" noChangeArrowheads="1"/>
          </p:cNvPicPr>
          <p:nvPr/>
        </p:nvPicPr>
        <p:blipFill>
          <a:blip r:embed="rId4" cstate="print"/>
          <a:srcRect/>
          <a:stretch>
            <a:fillRect/>
          </a:stretch>
        </p:blipFill>
        <p:spPr bwMode="auto">
          <a:xfrm>
            <a:off x="539552" y="3212976"/>
            <a:ext cx="4451648" cy="3338736"/>
          </a:xfrm>
          <a:prstGeom prst="rect">
            <a:avLst/>
          </a:prstGeom>
          <a:noFill/>
        </p:spPr>
      </p:pic>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16632"/>
            <a:ext cx="8229600" cy="1143000"/>
          </a:xfrm>
        </p:spPr>
        <p:txBody>
          <a:bodyPr/>
          <a:lstStyle/>
          <a:p>
            <a:r>
              <a:rPr lang="ru-RU" dirty="0" smtClean="0"/>
              <a:t>Максим </a:t>
            </a:r>
            <a:r>
              <a:rPr lang="ru-RU" dirty="0" err="1" smtClean="0"/>
              <a:t>Опалев</a:t>
            </a:r>
            <a:endParaRPr lang="ru-RU" dirty="0"/>
          </a:p>
        </p:txBody>
      </p:sp>
      <p:pic>
        <p:nvPicPr>
          <p:cNvPr id="36866" name="Picture 2" descr="Картинка 8 из 564"/>
          <p:cNvPicPr>
            <a:picLocks noChangeAspect="1" noChangeArrowheads="1"/>
          </p:cNvPicPr>
          <p:nvPr/>
        </p:nvPicPr>
        <p:blipFill>
          <a:blip r:embed="rId2" cstate="print"/>
          <a:srcRect/>
          <a:stretch>
            <a:fillRect/>
          </a:stretch>
        </p:blipFill>
        <p:spPr bwMode="auto">
          <a:xfrm>
            <a:off x="323528" y="188640"/>
            <a:ext cx="4273319" cy="3204990"/>
          </a:xfrm>
          <a:prstGeom prst="rect">
            <a:avLst/>
          </a:prstGeom>
          <a:noFill/>
        </p:spPr>
      </p:pic>
      <p:pic>
        <p:nvPicPr>
          <p:cNvPr id="36868" name="Picture 4" descr="Картинка 11 из 564"/>
          <p:cNvPicPr>
            <a:picLocks noChangeAspect="1" noChangeArrowheads="1"/>
          </p:cNvPicPr>
          <p:nvPr/>
        </p:nvPicPr>
        <p:blipFill>
          <a:blip r:embed="rId3" cstate="print"/>
          <a:srcRect/>
          <a:stretch>
            <a:fillRect/>
          </a:stretch>
        </p:blipFill>
        <p:spPr bwMode="auto">
          <a:xfrm>
            <a:off x="5940152" y="1556792"/>
            <a:ext cx="2857500" cy="3810000"/>
          </a:xfrm>
          <a:prstGeom prst="rect">
            <a:avLst/>
          </a:prstGeom>
          <a:noFill/>
        </p:spPr>
      </p:pic>
      <p:pic>
        <p:nvPicPr>
          <p:cNvPr id="36870" name="Picture 6" descr="Картинка 29 из 572"/>
          <p:cNvPicPr>
            <a:picLocks noChangeAspect="1" noChangeArrowheads="1"/>
          </p:cNvPicPr>
          <p:nvPr/>
        </p:nvPicPr>
        <p:blipFill>
          <a:blip r:embed="rId4" cstate="print"/>
          <a:srcRect/>
          <a:stretch>
            <a:fillRect/>
          </a:stretch>
        </p:blipFill>
        <p:spPr bwMode="auto">
          <a:xfrm>
            <a:off x="755576" y="3717032"/>
            <a:ext cx="4905375" cy="2857500"/>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0"/>
            <a:ext cx="8229600" cy="1143000"/>
          </a:xfrm>
        </p:spPr>
        <p:txBody>
          <a:bodyPr/>
          <a:lstStyle/>
          <a:p>
            <a:r>
              <a:rPr lang="ru-RU" dirty="0" smtClean="0"/>
              <a:t>Илья Первухин</a:t>
            </a:r>
            <a:endParaRPr lang="ru-RU" dirty="0"/>
          </a:p>
        </p:txBody>
      </p:sp>
      <p:pic>
        <p:nvPicPr>
          <p:cNvPr id="35844" name="Picture 4" descr="Картинка 26 из 111"/>
          <p:cNvPicPr>
            <a:picLocks noChangeAspect="1" noChangeArrowheads="1"/>
          </p:cNvPicPr>
          <p:nvPr/>
        </p:nvPicPr>
        <p:blipFill>
          <a:blip r:embed="rId2" cstate="print"/>
          <a:srcRect/>
          <a:stretch>
            <a:fillRect/>
          </a:stretch>
        </p:blipFill>
        <p:spPr bwMode="auto">
          <a:xfrm>
            <a:off x="4932040" y="908720"/>
            <a:ext cx="3810000" cy="2171701"/>
          </a:xfrm>
          <a:prstGeom prst="rect">
            <a:avLst/>
          </a:prstGeom>
          <a:noFill/>
        </p:spPr>
      </p:pic>
      <p:pic>
        <p:nvPicPr>
          <p:cNvPr id="35846" name="Picture 6" descr="Картинка 32 из 111"/>
          <p:cNvPicPr>
            <a:picLocks noChangeAspect="1" noChangeArrowheads="1"/>
          </p:cNvPicPr>
          <p:nvPr/>
        </p:nvPicPr>
        <p:blipFill>
          <a:blip r:embed="rId3" cstate="print"/>
          <a:srcRect/>
          <a:stretch>
            <a:fillRect/>
          </a:stretch>
        </p:blipFill>
        <p:spPr bwMode="auto">
          <a:xfrm>
            <a:off x="1331640" y="512676"/>
            <a:ext cx="3301380" cy="2476036"/>
          </a:xfrm>
          <a:prstGeom prst="rect">
            <a:avLst/>
          </a:prstGeom>
          <a:noFill/>
        </p:spPr>
      </p:pic>
      <p:pic>
        <p:nvPicPr>
          <p:cNvPr id="35848" name="Picture 8" descr="Картинка 17 из 110"/>
          <p:cNvPicPr>
            <a:picLocks noChangeAspect="1" noChangeArrowheads="1"/>
          </p:cNvPicPr>
          <p:nvPr/>
        </p:nvPicPr>
        <p:blipFill>
          <a:blip r:embed="rId4" cstate="print"/>
          <a:srcRect/>
          <a:stretch>
            <a:fillRect/>
          </a:stretch>
        </p:blipFill>
        <p:spPr bwMode="auto">
          <a:xfrm>
            <a:off x="323528" y="2492896"/>
            <a:ext cx="3321350" cy="2217044"/>
          </a:xfrm>
          <a:prstGeom prst="rect">
            <a:avLst/>
          </a:prstGeom>
          <a:noFill/>
        </p:spPr>
      </p:pic>
      <p:pic>
        <p:nvPicPr>
          <p:cNvPr id="35842" name="Picture 2" descr="Картинка 15 из 111"/>
          <p:cNvPicPr>
            <a:picLocks noChangeAspect="1" noChangeArrowheads="1"/>
          </p:cNvPicPr>
          <p:nvPr/>
        </p:nvPicPr>
        <p:blipFill>
          <a:blip r:embed="rId5" cstate="print"/>
          <a:srcRect/>
          <a:stretch>
            <a:fillRect/>
          </a:stretch>
        </p:blipFill>
        <p:spPr bwMode="auto">
          <a:xfrm>
            <a:off x="5220072" y="2348880"/>
            <a:ext cx="3476619" cy="2602260"/>
          </a:xfrm>
          <a:prstGeom prst="rect">
            <a:avLst/>
          </a:prstGeom>
          <a:noFill/>
        </p:spPr>
      </p:pic>
      <p:pic>
        <p:nvPicPr>
          <p:cNvPr id="35850" name="Picture 10" descr="Картинка 7 из 111"/>
          <p:cNvPicPr>
            <a:picLocks noChangeAspect="1" noChangeArrowheads="1"/>
          </p:cNvPicPr>
          <p:nvPr/>
        </p:nvPicPr>
        <p:blipFill>
          <a:blip r:embed="rId6" cstate="print"/>
          <a:srcRect/>
          <a:stretch>
            <a:fillRect/>
          </a:stretch>
        </p:blipFill>
        <p:spPr bwMode="auto">
          <a:xfrm>
            <a:off x="4427984" y="4166526"/>
            <a:ext cx="4031010" cy="2691474"/>
          </a:xfrm>
          <a:prstGeom prst="rect">
            <a:avLst/>
          </a:prstGeom>
          <a:noFill/>
        </p:spPr>
      </p:pic>
      <p:pic>
        <p:nvPicPr>
          <p:cNvPr id="35852" name="Picture 12" descr="Картинка 1 из 111"/>
          <p:cNvPicPr>
            <a:picLocks noChangeAspect="1" noChangeArrowheads="1"/>
          </p:cNvPicPr>
          <p:nvPr/>
        </p:nvPicPr>
        <p:blipFill>
          <a:blip r:embed="rId7" cstate="print"/>
          <a:srcRect/>
          <a:stretch>
            <a:fillRect/>
          </a:stretch>
        </p:blipFill>
        <p:spPr bwMode="auto">
          <a:xfrm>
            <a:off x="1619672" y="3682519"/>
            <a:ext cx="2619772" cy="3175481"/>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Зарубежные гребцы</a:t>
            </a:r>
            <a:endParaRPr lang="ru-RU" dirty="0"/>
          </a:p>
        </p:txBody>
      </p:sp>
      <p:pic>
        <p:nvPicPr>
          <p:cNvPr id="37890" name="Picture 2"/>
          <p:cNvPicPr>
            <a:picLocks noGrp="1" noChangeAspect="1" noChangeArrowheads="1"/>
          </p:cNvPicPr>
          <p:nvPr>
            <p:ph idx="1"/>
          </p:nvPr>
        </p:nvPicPr>
        <p:blipFill>
          <a:blip r:embed="rId2" cstate="print"/>
          <a:srcRect/>
          <a:stretch>
            <a:fillRect/>
          </a:stretch>
        </p:blipFill>
        <p:spPr bwMode="auto">
          <a:xfrm>
            <a:off x="395536" y="4005064"/>
            <a:ext cx="4033624" cy="2517676"/>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4783176" y="4077072"/>
            <a:ext cx="3775632" cy="2523381"/>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1907704" y="1124744"/>
            <a:ext cx="5082055" cy="28630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ana\Documents\РобиК hj,br\x_22ad1302.jpg"/>
          <p:cNvPicPr>
            <a:picLocks noGrp="1" noChangeAspect="1" noChangeArrowheads="1"/>
          </p:cNvPicPr>
          <p:nvPr>
            <p:ph idx="1"/>
          </p:nvPr>
        </p:nvPicPr>
        <p:blipFill>
          <a:blip r:embed="rId2" cstate="print"/>
          <a:srcRect/>
          <a:stretch>
            <a:fillRect/>
          </a:stretch>
        </p:blipFill>
        <p:spPr bwMode="auto">
          <a:xfrm>
            <a:off x="251521" y="548681"/>
            <a:ext cx="3576333" cy="2232247"/>
          </a:xfrm>
          <a:prstGeom prst="rect">
            <a:avLst/>
          </a:prstGeom>
          <a:noFill/>
        </p:spPr>
      </p:pic>
      <p:pic>
        <p:nvPicPr>
          <p:cNvPr id="38915" name="Picture 3"/>
          <p:cNvPicPr>
            <a:picLocks noChangeAspect="1" noChangeArrowheads="1"/>
          </p:cNvPicPr>
          <p:nvPr/>
        </p:nvPicPr>
        <p:blipFill>
          <a:blip r:embed="rId3" cstate="print"/>
          <a:srcRect/>
          <a:stretch>
            <a:fillRect/>
          </a:stretch>
        </p:blipFill>
        <p:spPr bwMode="auto">
          <a:xfrm>
            <a:off x="395536" y="3933056"/>
            <a:ext cx="3884662" cy="2585487"/>
          </a:xfrm>
          <a:prstGeom prst="rect">
            <a:avLst/>
          </a:prstGeom>
          <a:noFill/>
          <a:ln w="9525">
            <a:noFill/>
            <a:miter lim="800000"/>
            <a:headEnd/>
            <a:tailEnd/>
          </a:ln>
        </p:spPr>
      </p:pic>
      <p:pic>
        <p:nvPicPr>
          <p:cNvPr id="38916" name="Picture 4" descr="C:\Users\Nana\Documents\РобиК hj,br\Ed McKeever.jpg"/>
          <p:cNvPicPr>
            <a:picLocks noChangeAspect="1" noChangeArrowheads="1"/>
          </p:cNvPicPr>
          <p:nvPr/>
        </p:nvPicPr>
        <p:blipFill>
          <a:blip r:embed="rId4" cstate="print"/>
          <a:srcRect/>
          <a:stretch>
            <a:fillRect/>
          </a:stretch>
        </p:blipFill>
        <p:spPr bwMode="auto">
          <a:xfrm>
            <a:off x="6084168" y="476672"/>
            <a:ext cx="2778224" cy="4424900"/>
          </a:xfrm>
          <a:prstGeom prst="rect">
            <a:avLst/>
          </a:prstGeom>
          <a:noFill/>
        </p:spPr>
      </p:pic>
      <p:pic>
        <p:nvPicPr>
          <p:cNvPr id="38917" name="Picture 5"/>
          <p:cNvPicPr>
            <a:picLocks noChangeAspect="1" noChangeArrowheads="1"/>
          </p:cNvPicPr>
          <p:nvPr/>
        </p:nvPicPr>
        <p:blipFill>
          <a:blip r:embed="rId5" cstate="print"/>
          <a:srcRect/>
          <a:stretch>
            <a:fillRect/>
          </a:stretch>
        </p:blipFill>
        <p:spPr bwMode="auto">
          <a:xfrm>
            <a:off x="4788024" y="4437112"/>
            <a:ext cx="3893418" cy="2593016"/>
          </a:xfrm>
          <a:prstGeom prst="rect">
            <a:avLst/>
          </a:prstGeom>
          <a:noFill/>
          <a:ln w="9525">
            <a:noFill/>
            <a:miter lim="800000"/>
            <a:headEnd/>
            <a:tailEnd/>
          </a:ln>
        </p:spPr>
      </p:pic>
      <p:pic>
        <p:nvPicPr>
          <p:cNvPr id="38918" name="Picture 6"/>
          <p:cNvPicPr>
            <a:picLocks noChangeAspect="1" noChangeArrowheads="1"/>
          </p:cNvPicPr>
          <p:nvPr/>
        </p:nvPicPr>
        <p:blipFill>
          <a:blip r:embed="rId6" cstate="print"/>
          <a:srcRect/>
          <a:stretch>
            <a:fillRect/>
          </a:stretch>
        </p:blipFill>
        <p:spPr bwMode="auto">
          <a:xfrm>
            <a:off x="2555776" y="1844824"/>
            <a:ext cx="3829608" cy="25530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39938" name="Picture 2" descr="C:\Users\Nana\Documents\РобиК hj,br\x_4b877943.jpg"/>
          <p:cNvPicPr>
            <a:picLocks noGrp="1" noChangeAspect="1" noChangeArrowheads="1"/>
          </p:cNvPicPr>
          <p:nvPr>
            <p:ph idx="1"/>
          </p:nvPr>
        </p:nvPicPr>
        <p:blipFill>
          <a:blip r:embed="rId2" cstate="print"/>
          <a:srcRect/>
          <a:stretch>
            <a:fillRect/>
          </a:stretch>
        </p:blipFill>
        <p:spPr bwMode="auto">
          <a:xfrm>
            <a:off x="179512" y="2708920"/>
            <a:ext cx="4272475" cy="3204356"/>
          </a:xfrm>
          <a:prstGeom prst="rect">
            <a:avLst/>
          </a:prstGeom>
          <a:noFill/>
        </p:spPr>
      </p:pic>
      <p:pic>
        <p:nvPicPr>
          <p:cNvPr id="39939" name="Picture 3" descr="C:\Users\Nana\Documents\РобиК hj,br\x_f490bd54.jpg"/>
          <p:cNvPicPr>
            <a:picLocks noChangeAspect="1" noChangeArrowheads="1"/>
          </p:cNvPicPr>
          <p:nvPr/>
        </p:nvPicPr>
        <p:blipFill>
          <a:blip r:embed="rId3" cstate="print"/>
          <a:srcRect/>
          <a:stretch>
            <a:fillRect/>
          </a:stretch>
        </p:blipFill>
        <p:spPr bwMode="auto">
          <a:xfrm>
            <a:off x="4632769" y="2276872"/>
            <a:ext cx="4511231" cy="4104456"/>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Гребля на байдарках и </a:t>
            </a:r>
            <a:r>
              <a:rPr lang="ru-RU" dirty="0" smtClean="0"/>
              <a:t>каноэ</a:t>
            </a:r>
            <a:endParaRPr lang="ru-RU" dirty="0"/>
          </a:p>
        </p:txBody>
      </p:sp>
      <p:sp>
        <p:nvSpPr>
          <p:cNvPr id="3" name="Содержимое 2"/>
          <p:cNvSpPr>
            <a:spLocks noGrp="1"/>
          </p:cNvSpPr>
          <p:nvPr>
            <p:ph idx="1"/>
          </p:nvPr>
        </p:nvSpPr>
        <p:spPr>
          <a:xfrm>
            <a:off x="251520" y="1556792"/>
            <a:ext cx="3394720" cy="4781128"/>
          </a:xfrm>
        </p:spPr>
        <p:txBody>
          <a:bodyPr>
            <a:normAutofit fontScale="70000" lnSpcReduction="20000"/>
          </a:bodyPr>
          <a:lstStyle/>
          <a:p>
            <a:r>
              <a:rPr lang="ru-RU" b="1" dirty="0" smtClean="0">
                <a:solidFill>
                  <a:schemeClr val="accent3">
                    <a:lumMod val="60000"/>
                    <a:lumOff val="40000"/>
                  </a:schemeClr>
                </a:solidFill>
              </a:rPr>
              <a:t>Гребля на байдарках и каноэ</a:t>
            </a:r>
            <a:r>
              <a:rPr lang="ru-RU" dirty="0" smtClean="0">
                <a:solidFill>
                  <a:schemeClr val="accent3">
                    <a:lumMod val="60000"/>
                    <a:lumOff val="40000"/>
                  </a:schemeClr>
                </a:solidFill>
              </a:rPr>
              <a:t> — </a:t>
            </a:r>
            <a:r>
              <a:rPr lang="ru-RU" dirty="0" smtClean="0">
                <a:solidFill>
                  <a:schemeClr val="accent3">
                    <a:lumMod val="60000"/>
                    <a:lumOff val="40000"/>
                  </a:schemeClr>
                </a:solidFill>
              </a:rPr>
              <a:t>гребной</a:t>
            </a:r>
            <a:r>
              <a:rPr lang="ru-RU" dirty="0" smtClean="0">
                <a:solidFill>
                  <a:schemeClr val="accent3">
                    <a:lumMod val="60000"/>
                    <a:lumOff val="40000"/>
                  </a:schemeClr>
                </a:solidFill>
              </a:rPr>
              <a:t> вид спорта, основанный на </a:t>
            </a:r>
            <a:r>
              <a:rPr lang="ru-RU" dirty="0" smtClean="0">
                <a:solidFill>
                  <a:schemeClr val="accent3">
                    <a:lumMod val="60000"/>
                    <a:lumOff val="40000"/>
                  </a:schemeClr>
                </a:solidFill>
              </a:rPr>
              <a:t>, </a:t>
            </a:r>
            <a:r>
              <a:rPr lang="ru-RU" dirty="0" smtClean="0">
                <a:solidFill>
                  <a:schemeClr val="accent3">
                    <a:lumMod val="60000"/>
                    <a:lumOff val="40000"/>
                  </a:schemeClr>
                </a:solidFill>
              </a:rPr>
              <a:t>в котором используются лодки двух типов: </a:t>
            </a:r>
            <a:r>
              <a:rPr lang="ru-RU" dirty="0" smtClean="0">
                <a:solidFill>
                  <a:schemeClr val="accent3">
                    <a:lumMod val="60000"/>
                    <a:lumOff val="40000"/>
                  </a:schemeClr>
                </a:solidFill>
              </a:rPr>
              <a:t>байдарки и каноэ. Является олимпийским видом спорта</a:t>
            </a:r>
            <a:r>
              <a:rPr lang="ru-RU" dirty="0" smtClean="0">
                <a:solidFill>
                  <a:schemeClr val="accent3">
                    <a:lumMod val="60000"/>
                    <a:lumOff val="40000"/>
                  </a:schemeClr>
                </a:solidFill>
              </a:rPr>
              <a:t> с </a:t>
            </a:r>
            <a:r>
              <a:rPr lang="ru-RU" dirty="0" smtClean="0">
                <a:solidFill>
                  <a:schemeClr val="accent3">
                    <a:lumMod val="60000"/>
                    <a:lumOff val="40000"/>
                  </a:schemeClr>
                </a:solidFill>
              </a:rPr>
              <a:t>1936</a:t>
            </a:r>
            <a:r>
              <a:rPr lang="ru-RU" dirty="0" smtClean="0">
                <a:solidFill>
                  <a:schemeClr val="accent3">
                    <a:lumMod val="60000"/>
                    <a:lumOff val="40000"/>
                  </a:schemeClr>
                </a:solidFill>
              </a:rPr>
              <a:t> года (впервые же был представлен </a:t>
            </a:r>
            <a:r>
              <a:rPr lang="ru-RU" dirty="0" smtClean="0">
                <a:solidFill>
                  <a:schemeClr val="accent3">
                    <a:lumMod val="60000"/>
                    <a:lumOff val="40000"/>
                  </a:schemeClr>
                </a:solidFill>
              </a:rPr>
              <a:t>на олимпийских играх </a:t>
            </a:r>
            <a:r>
              <a:rPr lang="ru-RU" dirty="0" smtClean="0">
                <a:solidFill>
                  <a:schemeClr val="accent3">
                    <a:lumMod val="60000"/>
                    <a:lumOff val="40000"/>
                  </a:schemeClr>
                </a:solidFill>
              </a:rPr>
              <a:t> </a:t>
            </a:r>
            <a:r>
              <a:rPr lang="ru-RU" dirty="0" smtClean="0">
                <a:solidFill>
                  <a:schemeClr val="accent3">
                    <a:lumMod val="60000"/>
                    <a:lumOff val="40000"/>
                  </a:schemeClr>
                </a:solidFill>
              </a:rPr>
              <a:t>1924</a:t>
            </a:r>
            <a:r>
              <a:rPr lang="ru-RU" dirty="0" smtClean="0">
                <a:solidFill>
                  <a:schemeClr val="accent3">
                    <a:lumMod val="60000"/>
                    <a:lumOff val="40000"/>
                  </a:schemeClr>
                </a:solidFill>
              </a:rPr>
              <a:t> в качестве неофициального вида). </a:t>
            </a:r>
            <a:endParaRPr lang="ru-RU" dirty="0">
              <a:solidFill>
                <a:schemeClr val="accent3">
                  <a:lumMod val="60000"/>
                  <a:lumOff val="40000"/>
                </a:schemeClr>
              </a:solidFill>
            </a:endParaRPr>
          </a:p>
        </p:txBody>
      </p:sp>
      <p:pic>
        <p:nvPicPr>
          <p:cNvPr id="14337" name="Picture 1"/>
          <p:cNvPicPr>
            <a:picLocks noChangeAspect="1" noChangeArrowheads="1"/>
          </p:cNvPicPr>
          <p:nvPr/>
        </p:nvPicPr>
        <p:blipFill>
          <a:blip r:embed="rId2" cstate="print"/>
          <a:srcRect/>
          <a:stretch>
            <a:fillRect/>
          </a:stretch>
        </p:blipFill>
        <p:spPr bwMode="auto">
          <a:xfrm>
            <a:off x="3851920" y="2060848"/>
            <a:ext cx="5103953" cy="3397002"/>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Египтяне на каноэ, эскимосы на байдарке…</a:t>
            </a:r>
            <a:endParaRPr lang="ru-RU" dirty="0"/>
          </a:p>
        </p:txBody>
      </p:sp>
      <p:pic>
        <p:nvPicPr>
          <p:cNvPr id="13313" name="Picture 1"/>
          <p:cNvPicPr>
            <a:picLocks noChangeAspect="1" noChangeArrowheads="1"/>
          </p:cNvPicPr>
          <p:nvPr/>
        </p:nvPicPr>
        <p:blipFill>
          <a:blip r:embed="rId2" cstate="print"/>
          <a:srcRect/>
          <a:stretch>
            <a:fillRect/>
          </a:stretch>
        </p:blipFill>
        <p:spPr bwMode="auto">
          <a:xfrm>
            <a:off x="179512" y="2204864"/>
            <a:ext cx="5217923" cy="3472856"/>
          </a:xfrm>
          <a:prstGeom prst="rect">
            <a:avLst/>
          </a:prstGeom>
          <a:noFill/>
          <a:ln w="9525">
            <a:noFill/>
            <a:miter lim="800000"/>
            <a:headEnd/>
            <a:tailEnd/>
          </a:ln>
        </p:spPr>
      </p:pic>
      <p:sp>
        <p:nvSpPr>
          <p:cNvPr id="3" name="Содержимое 2"/>
          <p:cNvSpPr>
            <a:spLocks noGrp="1"/>
          </p:cNvSpPr>
          <p:nvPr>
            <p:ph idx="1"/>
          </p:nvPr>
        </p:nvSpPr>
        <p:spPr>
          <a:xfrm>
            <a:off x="5148064" y="1556792"/>
            <a:ext cx="3779912" cy="3861048"/>
          </a:xfrm>
        </p:spPr>
        <p:txBody>
          <a:bodyPr>
            <a:normAutofit fontScale="85000" lnSpcReduction="10000"/>
          </a:bodyPr>
          <a:lstStyle/>
          <a:p>
            <a:r>
              <a:rPr lang="ru-RU" dirty="0" smtClean="0">
                <a:solidFill>
                  <a:schemeClr val="accent3">
                    <a:lumMod val="60000"/>
                    <a:lumOff val="40000"/>
                  </a:schemeClr>
                </a:solidFill>
              </a:rPr>
              <a:t>Прообразы каноэ и байдарок существовали много веков назад. Так утверждают археологи, которые обнаружили древние лодки при раскопках на территории многих стран</a:t>
            </a:r>
            <a:r>
              <a:rPr lang="ru-RU" dirty="0" smtClean="0">
                <a:solidFill>
                  <a:schemeClr val="accent3">
                    <a:lumMod val="60000"/>
                    <a:lumOff val="40000"/>
                  </a:schemeClr>
                </a:solidFill>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652120" y="1628800"/>
            <a:ext cx="3106688" cy="4853136"/>
          </a:xfrm>
        </p:spPr>
        <p:txBody>
          <a:bodyPr>
            <a:normAutofit fontScale="62500" lnSpcReduction="20000"/>
          </a:bodyPr>
          <a:lstStyle/>
          <a:p>
            <a:r>
              <a:rPr lang="ru-RU" dirty="0" smtClean="0">
                <a:solidFill>
                  <a:schemeClr val="accent3">
                    <a:lumMod val="60000"/>
                    <a:lumOff val="40000"/>
                  </a:schemeClr>
                </a:solidFill>
              </a:rPr>
              <a:t>Египтяне за 2500 лет до н.э. изображали лодки на надгробных досках. В России на берегах озера Ладога и реки Дон были найдены дубовые челны, выдолбленные более 4000 лет назад. Лодки, напоминающие каноэ и байдарки, использовались для передвижения, торговли и военных действий жителями Африки, Латинской Америки, Канады, Южной Азии, Чукотки…</a:t>
            </a:r>
          </a:p>
          <a:p>
            <a:endParaRPr lang="ru-RU" dirty="0"/>
          </a:p>
        </p:txBody>
      </p:sp>
      <p:pic>
        <p:nvPicPr>
          <p:cNvPr id="12291" name="Picture 3" descr="C:\Users\Nana\Documents\РобиК hj,br\132DD1B1-4D54-D4F6-FCC3-0FA36DE68AFE.jpg"/>
          <p:cNvPicPr>
            <a:picLocks noChangeAspect="1" noChangeArrowheads="1"/>
          </p:cNvPicPr>
          <p:nvPr/>
        </p:nvPicPr>
        <p:blipFill>
          <a:blip r:embed="rId2" cstate="print"/>
          <a:srcRect/>
          <a:stretch>
            <a:fillRect/>
          </a:stretch>
        </p:blipFill>
        <p:spPr bwMode="auto">
          <a:xfrm>
            <a:off x="179512" y="260648"/>
            <a:ext cx="5184576" cy="2799671"/>
          </a:xfrm>
          <a:prstGeom prst="rect">
            <a:avLst/>
          </a:prstGeom>
          <a:noFill/>
        </p:spPr>
      </p:pic>
      <p:pic>
        <p:nvPicPr>
          <p:cNvPr id="12292" name="Picture 4" descr="C:\Users\Nana\Documents\РобиК hj,br\724298-8615161-317-238.jpg"/>
          <p:cNvPicPr>
            <a:picLocks noChangeAspect="1" noChangeArrowheads="1"/>
          </p:cNvPicPr>
          <p:nvPr/>
        </p:nvPicPr>
        <p:blipFill>
          <a:blip r:embed="rId3" cstate="print"/>
          <a:srcRect/>
          <a:stretch>
            <a:fillRect/>
          </a:stretch>
        </p:blipFill>
        <p:spPr bwMode="auto">
          <a:xfrm>
            <a:off x="755576" y="3140968"/>
            <a:ext cx="4320480" cy="3242133"/>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4509120"/>
            <a:ext cx="6419056" cy="2193107"/>
          </a:xfrm>
        </p:spPr>
        <p:txBody>
          <a:bodyPr>
            <a:normAutofit fontScale="62500" lnSpcReduction="20000"/>
          </a:bodyPr>
          <a:lstStyle/>
          <a:p>
            <a:r>
              <a:rPr lang="ru-RU" dirty="0" smtClean="0">
                <a:solidFill>
                  <a:schemeClr val="accent3">
                    <a:lumMod val="60000"/>
                    <a:lumOff val="40000"/>
                  </a:schemeClr>
                </a:solidFill>
              </a:rPr>
              <a:t>А может быть, история гребли на каноэ началась с подарка шумерскому царю? 6000 лет назад он стал обладателем серебряного каноэ, предназначенного для речного путешествия «в царство мертвых». Неизвестно, насколько хорошим гребцом был правитель, но драгоценная лодка пролежала на его могиле до тех пор, пока не была обнаружена английским археологом Чарльзом </a:t>
            </a:r>
            <a:r>
              <a:rPr lang="ru-RU" dirty="0" err="1" smtClean="0">
                <a:solidFill>
                  <a:schemeClr val="accent3">
                    <a:lumMod val="60000"/>
                    <a:lumOff val="40000"/>
                  </a:schemeClr>
                </a:solidFill>
              </a:rPr>
              <a:t>Вуллей</a:t>
            </a:r>
            <a:r>
              <a:rPr lang="ru-RU" dirty="0" smtClean="0">
                <a:solidFill>
                  <a:schemeClr val="accent3">
                    <a:lumMod val="60000"/>
                    <a:lumOff val="40000"/>
                  </a:schemeClr>
                </a:solidFill>
              </a:rPr>
              <a:t>.</a:t>
            </a:r>
          </a:p>
          <a:p>
            <a:endParaRPr lang="ru-RU" dirty="0"/>
          </a:p>
        </p:txBody>
      </p:sp>
      <p:pic>
        <p:nvPicPr>
          <p:cNvPr id="4" name="Picture 1" descr="C:\Users\Nana\Documents\РобиК hj,br\x_ead28568.jpg"/>
          <p:cNvPicPr>
            <a:picLocks noChangeAspect="1" noChangeArrowheads="1"/>
          </p:cNvPicPr>
          <p:nvPr/>
        </p:nvPicPr>
        <p:blipFill>
          <a:blip r:embed="rId2" cstate="print"/>
          <a:srcRect/>
          <a:stretch>
            <a:fillRect/>
          </a:stretch>
        </p:blipFill>
        <p:spPr bwMode="auto">
          <a:xfrm>
            <a:off x="1043608" y="116632"/>
            <a:ext cx="7056784" cy="4077514"/>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2674640" cy="1156990"/>
          </a:xfrm>
        </p:spPr>
        <p:txBody>
          <a:bodyPr/>
          <a:lstStyle/>
          <a:p>
            <a:r>
              <a:rPr lang="ru-RU" b="1" dirty="0" smtClean="0"/>
              <a:t>Сегодня…</a:t>
            </a:r>
            <a:endParaRPr lang="ru-RU" dirty="0"/>
          </a:p>
        </p:txBody>
      </p:sp>
      <p:sp>
        <p:nvSpPr>
          <p:cNvPr id="3" name="Содержимое 2"/>
          <p:cNvSpPr>
            <a:spLocks noGrp="1"/>
          </p:cNvSpPr>
          <p:nvPr>
            <p:ph idx="1"/>
          </p:nvPr>
        </p:nvSpPr>
        <p:spPr>
          <a:xfrm>
            <a:off x="457200" y="1600200"/>
            <a:ext cx="8507288" cy="1900808"/>
          </a:xfrm>
        </p:spPr>
        <p:txBody>
          <a:bodyPr>
            <a:normAutofit fontScale="85000" lnSpcReduction="20000"/>
          </a:bodyPr>
          <a:lstStyle/>
          <a:p>
            <a:r>
              <a:rPr lang="ru-RU" dirty="0" smtClean="0"/>
              <a:t>На сегодняшний день гребля на байдарках и каноэ является одним из самых </a:t>
            </a:r>
            <a:r>
              <a:rPr lang="ru-RU" dirty="0" err="1" smtClean="0"/>
              <a:t>медалеемких</a:t>
            </a:r>
            <a:r>
              <a:rPr lang="ru-RU" dirty="0" smtClean="0"/>
              <a:t> олимпийских видов спорта. В идеале страна-участница может завоевать 12 золотых медалей на дистанциях 500 м и 1000 м.</a:t>
            </a:r>
          </a:p>
          <a:p>
            <a:endParaRPr lang="ru-RU" dirty="0"/>
          </a:p>
        </p:txBody>
      </p:sp>
      <p:pic>
        <p:nvPicPr>
          <p:cNvPr id="5" name="Picture 1"/>
          <p:cNvPicPr>
            <a:picLocks noChangeAspect="1" noChangeArrowheads="1"/>
          </p:cNvPicPr>
          <p:nvPr/>
        </p:nvPicPr>
        <p:blipFill>
          <a:blip r:embed="rId2" cstate="print"/>
          <a:srcRect/>
          <a:stretch>
            <a:fillRect/>
          </a:stretch>
        </p:blipFill>
        <p:spPr bwMode="auto">
          <a:xfrm>
            <a:off x="1331640" y="3429000"/>
            <a:ext cx="6500400" cy="31318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20072" y="1124744"/>
            <a:ext cx="3754760" cy="4608512"/>
          </a:xfrm>
        </p:spPr>
        <p:txBody>
          <a:bodyPr>
            <a:normAutofit fontScale="62500" lnSpcReduction="20000"/>
          </a:bodyPr>
          <a:lstStyle/>
          <a:p>
            <a:r>
              <a:rPr lang="ru-RU" dirty="0" smtClean="0"/>
              <a:t>Олимпийские игры – это не единственная возможность стать победителем. Систематически проводятся чемпионаты и кубки мира, чемпионаты Европы, серии соревнований Гран-при, первенства для юниоров, разнообразные международные регаты. Программа всех международных регат и чемпионатов включает в себя соревнования на байдарках и каноэ-одиночках, двойках и четверках на дистанциях 200 м, 500 м и 1000 м.</a:t>
            </a:r>
          </a:p>
          <a:p>
            <a:endParaRPr lang="ru-RU" dirty="0"/>
          </a:p>
        </p:txBody>
      </p:sp>
      <p:pic>
        <p:nvPicPr>
          <p:cNvPr id="4" name="Picture 3"/>
          <p:cNvPicPr>
            <a:picLocks noChangeAspect="1" noChangeArrowheads="1"/>
          </p:cNvPicPr>
          <p:nvPr/>
        </p:nvPicPr>
        <p:blipFill>
          <a:blip r:embed="rId2" cstate="print"/>
          <a:srcRect/>
          <a:stretch>
            <a:fillRect/>
          </a:stretch>
        </p:blipFill>
        <p:spPr bwMode="auto">
          <a:xfrm>
            <a:off x="467544" y="2996952"/>
            <a:ext cx="5112747" cy="34113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44824"/>
            <a:ext cx="3322712" cy="4281339"/>
          </a:xfrm>
        </p:spPr>
        <p:txBody>
          <a:bodyPr>
            <a:normAutofit fontScale="62500" lnSpcReduction="20000"/>
          </a:bodyPr>
          <a:lstStyle/>
          <a:p>
            <a:r>
              <a:rPr lang="ru-RU" dirty="0" smtClean="0"/>
              <a:t>Международная федерация гребли занимается постоянным развитием этого вида спорта и вносит изменения в правила проведения соревнований. Количество членов федерации выросло до 150 (по состоянию на 2000 год), а количество любителей гребли не поддается подсчету и, к счастью, только увеличивается.</a:t>
            </a: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3491880" y="1124744"/>
            <a:ext cx="5292080" cy="35309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4906888" cy="1084982"/>
          </a:xfrm>
        </p:spPr>
        <p:txBody>
          <a:bodyPr>
            <a:normAutofit fontScale="90000"/>
          </a:bodyPr>
          <a:lstStyle/>
          <a:p>
            <a:r>
              <a:rPr lang="ru-RU" b="1" dirty="0" smtClean="0"/>
              <a:t>Олимпийская история гребли</a:t>
            </a: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В 1936 году в Берлине на XI Олимпиаде байдарочники и </a:t>
            </a:r>
            <a:r>
              <a:rPr lang="ru-RU" dirty="0" err="1" smtClean="0"/>
              <a:t>каноисты</a:t>
            </a:r>
            <a:r>
              <a:rPr lang="ru-RU" dirty="0" smtClean="0"/>
              <a:t> впервые в истории получили право бороться за олимпийские медали, правда, только мужчины и только в одиночках и двойках. Барышням разрешили участвовать только в 1948 году в XIV играх в Лондоне.</a:t>
            </a:r>
          </a:p>
          <a:p>
            <a:r>
              <a:rPr lang="ru-RU" dirty="0" smtClean="0"/>
              <a:t>Развитие гребли как вида спорта вышло на новый уровень. Организовывались первенства Европы, чемпионаты мира, а также плановые соревнования по слалому и спуску на горных реках с сильным течением. В 1933 году в Праге состоялся первый чемпионат Европы, а в 1939 году - первый чемпионат мира в городе </a:t>
            </a:r>
            <a:r>
              <a:rPr lang="ru-RU" dirty="0" err="1" smtClean="0"/>
              <a:t>Ваксхольм</a:t>
            </a:r>
            <a:r>
              <a:rPr lang="ru-RU" dirty="0" smtClean="0"/>
              <a:t>, Швеция.</a:t>
            </a:r>
          </a:p>
          <a:p>
            <a:r>
              <a:rPr lang="ru-RU" dirty="0" smtClean="0"/>
              <a:t>До 1950 года отечественные гребцы были полностью изолированы, не имели возможности ни участвовать в международных спортивных событиях, ни контактировать с зарубежными коллегами. Олимпийские Игры 1952 года стали знаковыми для советского гребного спорта: наша команда дебютировала и привезла домой бронзовую медаль. Самыми удачными для советских гребцов стали XX Олимпиада в Мюнхене в 1972 году и XXII Игры в Монреале в 1976 году.</a:t>
            </a:r>
          </a:p>
          <a:p>
            <a:r>
              <a:rPr lang="ru-RU" dirty="0" smtClean="0"/>
              <a:t>Лидерские позиции на первых чемпионатах мира удерживали представители Германии, Швеции, Чехословакии, Австрии, Дании и Норвегии. Но в 1956 году им пришлось уступить спортсменам СССР. Всего советские </a:t>
            </a:r>
            <a:r>
              <a:rPr lang="ru-RU" dirty="0" err="1" smtClean="0"/>
              <a:t>каноисты</a:t>
            </a:r>
            <a:r>
              <a:rPr lang="ru-RU" dirty="0" smtClean="0"/>
              <a:t> и байдарочники участвовали в 20 чемпионатах, заняв в 16 из них первое общекомандное место.</a:t>
            </a:r>
          </a:p>
          <a:p>
            <a:endParaRPr lang="ru-RU"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543</Words>
  <Application>Microsoft Office PowerPoint</Application>
  <PresentationFormat>Экран (4:3)</PresentationFormat>
  <Paragraphs>22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Гребля на байдарках и каноэ </vt:lpstr>
      <vt:lpstr>Гребля на байдарках и каноэ</vt:lpstr>
      <vt:lpstr>Египтяне на каноэ, эскимосы на байдарке…</vt:lpstr>
      <vt:lpstr>Слайд 4</vt:lpstr>
      <vt:lpstr>Слайд 5</vt:lpstr>
      <vt:lpstr>Сегодня…</vt:lpstr>
      <vt:lpstr>Слайд 7</vt:lpstr>
      <vt:lpstr>Слайд 8</vt:lpstr>
      <vt:lpstr>Олимпийская история гребли</vt:lpstr>
      <vt:lpstr>Слайд 10</vt:lpstr>
      <vt:lpstr>Слайд 11</vt:lpstr>
      <vt:lpstr>Илья Медведев </vt:lpstr>
      <vt:lpstr>Антон Ряхов</vt:lpstr>
      <vt:lpstr>Максим Опалев</vt:lpstr>
      <vt:lpstr>Илья Первухин</vt:lpstr>
      <vt:lpstr>Зарубежные гребцы</vt:lpstr>
      <vt:lpstr>Слайд 17</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Гребля на байдарках и каноэ </dc:title>
  <dc:creator>Nana</dc:creator>
  <cp:lastModifiedBy>Nana</cp:lastModifiedBy>
  <cp:revision>9</cp:revision>
  <dcterms:created xsi:type="dcterms:W3CDTF">2012-04-26T18:35:33Z</dcterms:created>
  <dcterms:modified xsi:type="dcterms:W3CDTF">2012-04-26T19:57:36Z</dcterms:modified>
</cp:coreProperties>
</file>