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59" r:id="rId4"/>
    <p:sldId id="258"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Lst>
  <p:sldSz cx="9144000" cy="6858000" type="screen4x3"/>
  <p:notesSz cx="6669088" cy="98853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410" autoAdjust="0"/>
  </p:normalViewPr>
  <p:slideViewPr>
    <p:cSldViewPr>
      <p:cViewPr varScale="1">
        <p:scale>
          <a:sx n="72" d="100"/>
          <a:sy n="72" d="100"/>
        </p:scale>
        <p:origin x="-103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938" cy="49426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777607" y="0"/>
            <a:ext cx="2889938" cy="494268"/>
          </a:xfrm>
          <a:prstGeom prst="rect">
            <a:avLst/>
          </a:prstGeom>
        </p:spPr>
        <p:txBody>
          <a:bodyPr vert="horz" lIns="91440" tIns="45720" rIns="91440" bIns="45720" rtlCol="0"/>
          <a:lstStyle>
            <a:lvl1pPr algn="r">
              <a:defRPr sz="1200"/>
            </a:lvl1pPr>
          </a:lstStyle>
          <a:p>
            <a:fld id="{6B03CEA4-0E01-4E69-AAC7-E98C3787F254}" type="datetimeFigureOut">
              <a:rPr lang="ru-RU" smtClean="0"/>
              <a:t>21.02.2013</a:t>
            </a:fld>
            <a:endParaRPr lang="ru-RU"/>
          </a:p>
        </p:txBody>
      </p:sp>
      <p:sp>
        <p:nvSpPr>
          <p:cNvPr id="4" name="Нижний колонтитул 3"/>
          <p:cNvSpPr>
            <a:spLocks noGrp="1"/>
          </p:cNvSpPr>
          <p:nvPr>
            <p:ph type="ftr" sz="quarter" idx="2"/>
          </p:nvPr>
        </p:nvSpPr>
        <p:spPr>
          <a:xfrm>
            <a:off x="0" y="9389379"/>
            <a:ext cx="2889938" cy="49426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777607" y="9389379"/>
            <a:ext cx="2889938" cy="494268"/>
          </a:xfrm>
          <a:prstGeom prst="rect">
            <a:avLst/>
          </a:prstGeom>
        </p:spPr>
        <p:txBody>
          <a:bodyPr vert="horz" lIns="91440" tIns="45720" rIns="91440" bIns="45720" rtlCol="0" anchor="b"/>
          <a:lstStyle>
            <a:lvl1pPr algn="r">
              <a:defRPr sz="1200"/>
            </a:lvl1pPr>
          </a:lstStyle>
          <a:p>
            <a:fld id="{773E112D-A598-454E-9886-AC118CA261BD}" type="slidenum">
              <a:rPr lang="ru-RU" smtClean="0"/>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938" cy="49426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777607" y="0"/>
            <a:ext cx="2889938" cy="494268"/>
          </a:xfrm>
          <a:prstGeom prst="rect">
            <a:avLst/>
          </a:prstGeom>
        </p:spPr>
        <p:txBody>
          <a:bodyPr vert="horz" lIns="91440" tIns="45720" rIns="91440" bIns="45720" rtlCol="0"/>
          <a:lstStyle>
            <a:lvl1pPr algn="r">
              <a:defRPr sz="1200"/>
            </a:lvl1pPr>
          </a:lstStyle>
          <a:p>
            <a:fld id="{2C782B3A-25C6-41BD-A8AD-AA6A80122D57}" type="datetimeFigureOut">
              <a:rPr lang="ru-RU" smtClean="0"/>
              <a:pPr/>
              <a:t>21.02.2013</a:t>
            </a:fld>
            <a:endParaRPr lang="ru-RU"/>
          </a:p>
        </p:txBody>
      </p:sp>
      <p:sp>
        <p:nvSpPr>
          <p:cNvPr id="4" name="Образ слайда 3"/>
          <p:cNvSpPr>
            <a:spLocks noGrp="1" noRot="1" noChangeAspect="1"/>
          </p:cNvSpPr>
          <p:nvPr>
            <p:ph type="sldImg" idx="2"/>
          </p:nvPr>
        </p:nvSpPr>
        <p:spPr>
          <a:xfrm>
            <a:off x="863600" y="741363"/>
            <a:ext cx="4941888" cy="370681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66909" y="4695548"/>
            <a:ext cx="5335270" cy="444841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89379"/>
            <a:ext cx="2889938" cy="49426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777607" y="9389379"/>
            <a:ext cx="2889938" cy="494268"/>
          </a:xfrm>
          <a:prstGeom prst="rect">
            <a:avLst/>
          </a:prstGeom>
        </p:spPr>
        <p:txBody>
          <a:bodyPr vert="horz" lIns="91440" tIns="45720" rIns="91440" bIns="45720" rtlCol="0" anchor="b"/>
          <a:lstStyle>
            <a:lvl1pPr algn="r">
              <a:defRPr sz="1200"/>
            </a:lvl1pPr>
          </a:lstStyle>
          <a:p>
            <a:fld id="{71662D03-A643-4B72-8EE5-22594E762EF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google.ru/search?hl=ru&amp;newwindow=1&amp;biw=1280&amp;bih=884&amp;q=%D0%B5%D0%BB%D0%B8%D0%B7%D0%B0%D0%B2%D0%B5%D1%82%D0%B0+%D0%B0%D0%BB%D0%B5%D0%BA%D1%81%D0%B5%D0%B5%D0%B2%D0%BD%D0%B0&amp;stick=H4sIAAAAAAAAAGOovnz8BQMDAy8HsxKnfq6-gWFRvKWF9xwen7YJ1cJJVkvmSH48OdP4a4USAK5nuYEqAAAA&amp;sa=X&amp;ei=b78lUfz2KIeM4gSpmYDgDQ&amp;sqi=2&amp;ved=0CKEBEJsTKAI" TargetMode="External"/><Relationship Id="rId13" Type="http://schemas.openxmlformats.org/officeDocument/2006/relationships/hyperlink" Target="http://www.google.ru/search?hl=ru&amp;newwindow=1&amp;biw=1280&amp;bih=884&amp;q=sophia+naryshkina&amp;stick=H4sIAAAAAAAAAGOovnz8BQMDAx8HsxKXfq6-QV5abopF8ST_3mK21U0tP3xaSj-8ObFwS8SVyQCNm7LeKwAAAA&amp;sa=X&amp;ei=b78lUfz2KIeM4gSpmYDgDQ&amp;sqi=2&amp;ved=0CKoBEJsTKAI" TargetMode="External"/><Relationship Id="rId18" Type="http://schemas.openxmlformats.org/officeDocument/2006/relationships/hyperlink" Target="http://www.calend.ru/day/12-23/" TargetMode="External"/><Relationship Id="rId3" Type="http://schemas.openxmlformats.org/officeDocument/2006/relationships/hyperlink" Target="http://www.google.ru/search?hl=ru&amp;newwindow=1&amp;biw=1280&amp;bih=884&amp;q=%D0%B0%D0%BB%D0%B5%D0%BA%D1%81%D0%B0%D0%BD%D0%B4%D1%80+1+%D1%80%D0%BE%D0%B4%D0%B8%D0%BB%D1%81%D1%8F&amp;sa=X&amp;ei=b78lUfz2KIeM4gSpmYDgDQ&amp;sqi=2&amp;ved=0CJgBEOgTKAE" TargetMode="External"/><Relationship Id="rId21" Type="http://schemas.openxmlformats.org/officeDocument/2006/relationships/hyperlink" Target="http://www.calend.ru/person/1439/" TargetMode="External"/><Relationship Id="rId7" Type="http://schemas.openxmlformats.org/officeDocument/2006/relationships/hyperlink" Target="http://www.google.ru/search?hl=ru&amp;newwindow=1&amp;biw=1280&amp;bih=884&amp;q=%D0%B0%D0%BB%D0%B5%D0%BA%D1%81%D0%B0%D0%BD%D0%B4%D1%80+1+%D1%81%D1%83%D0%BF%D1%80%D1%83%D0%B3(%D0%B0)&amp;sa=X&amp;ei=b78lUfz2KIeM4gSpmYDgDQ&amp;sqi=2&amp;ved=0CKABEOgTKAE" TargetMode="External"/><Relationship Id="rId12" Type="http://schemas.openxmlformats.org/officeDocument/2006/relationships/hyperlink" Target="http://www.google.ru/search?hl=ru&amp;newwindow=1&amp;biw=1280&amp;bih=884&amp;q=%D0%B0%D0%BB%D0%B5%D0%BA%D1%81%D0%B0%D0%BD%D0%B4%D1%80+1+%D0%B4%D0%B5%D1%82%D0%B8&amp;sa=X&amp;ei=b78lUfz2KIeM4gSpmYDgDQ&amp;sqi=2&amp;ved=0CKkBEOgTKAE" TargetMode="External"/><Relationship Id="rId17" Type="http://schemas.openxmlformats.org/officeDocument/2006/relationships/hyperlink" Target="http://www.google.ru/search?hl=ru&amp;newwindow=1&amp;biw=1280&amp;bih=884&amp;q=%D0%BC%D0%B8%D1%85%D0%B0%D0%B8%D0%BB+%D0%BF%D0%B0%D0%B2%D0%BB%D0%BE%D0%B2%D0%B8%D1%87&amp;stick=H4sIAAAAAAAAAGOovnz8BQMDAx8HsxKXfq6-gXGyQXlx_OJHu0vuOkbNipj8KShw_YpTwcICDgBqaFo2KwAAAA&amp;sa=X&amp;ei=b78lUfz2KIeM4gSpmYDgDQ&amp;sqi=2&amp;ved=0CLABEJsTKAQ" TargetMode="External"/><Relationship Id="rId2" Type="http://schemas.openxmlformats.org/officeDocument/2006/relationships/slide" Target="../slides/slide1.xml"/><Relationship Id="rId16" Type="http://schemas.openxmlformats.org/officeDocument/2006/relationships/hyperlink" Target="http://www.google.ru/search?hl=ru&amp;newwindow=1&amp;biw=1280&amp;bih=884&amp;q=%D0%B5%D0%BA%D0%B0%D1%82%D0%B5%D1%80%D0%B8%D0%BD%D0%B0+%D0%BF%D0%B0%D0%B2%D0%BB%D0%BE%D0%B2%D0%BD%D0%B0+%D0%BA%D0%BE%D1%80%D0%BE%D0%BB%D0%B5%D0%B2%D0%B0+%D0%B2%D1%8E%D1%80%D1%82%D0%B5%D0%BC%D0%B1%D0%B5%D1%80%D0%B3%D0%B0&amp;stick=H4sIAAAAAAAAAGOovnz8BQMDAx8HsxKXfq6-gVGFkYlp8ZXAbWskT5oqxEc_49mRGxesuyA0EgAswjoDKwAAAA&amp;sa=X&amp;ei=b78lUfz2KIeM4gSpmYDgDQ&amp;sqi=2&amp;ved=0CK8BEJsTKAM" TargetMode="External"/><Relationship Id="rId20" Type="http://schemas.openxmlformats.org/officeDocument/2006/relationships/hyperlink" Target="http://www.calend.ru/person/2688/" TargetMode="External"/><Relationship Id="rId1" Type="http://schemas.openxmlformats.org/officeDocument/2006/relationships/notesMaster" Target="../notesMasters/notesMaster1.xml"/><Relationship Id="rId6" Type="http://schemas.openxmlformats.org/officeDocument/2006/relationships/hyperlink" Target="http://www.google.ru/search?hl=ru&amp;newwindow=1&amp;biw=1280&amp;bih=884&amp;q=%D1%82%D0%B0%D0%B3%D0%B0%D0%BD%D1%80%D0%BE%D0%B3&amp;stick=H4sIAAAAAAAAAGOovnz8BQMDAy8HsxKnfq6-gUmhZYZh77e311yf31NIe1X0mzn-p8DiLbwVAJu8tdEqAAAA&amp;sa=X&amp;ei=b78lUfz2KIeM4gSpmYDgDQ&amp;sqi=2&amp;ved=0CJ0BEJsTKAI" TargetMode="External"/><Relationship Id="rId11" Type="http://schemas.openxmlformats.org/officeDocument/2006/relationships/hyperlink" Target="http://www.google.ru/search?hl=ru&amp;newwindow=1&amp;biw=1280&amp;bih=884&amp;q=%D0%BF%D0%B0%D0%B2%D0%B5%D0%BB+i&amp;stick=H4sIAAAAAAAAAGOovnz8BQMDAy8HsxKnfq6-gaFRfEZB-_-60Lcxd5gNJ7zTOu6nbsG-6e5DACUUZFUqAAAA&amp;sa=X&amp;ei=b78lUfz2KIeM4gSpmYDgDQ&amp;sqi=2&amp;ved=0CKYBEJsTKAM" TargetMode="External"/><Relationship Id="rId5" Type="http://schemas.openxmlformats.org/officeDocument/2006/relationships/hyperlink" Target="http://www.google.ru/search?hl=ru&amp;newwindow=1&amp;biw=1280&amp;bih=884&amp;q=%D0%B0%D0%BB%D0%B5%D0%BA%D1%81%D0%B0%D0%BD%D0%B4%D1%80+1+%D1%83%D0%BC%D0%B5%D1%80&amp;sa=X&amp;ei=b78lUfz2KIeM4gSpmYDgDQ&amp;sqi=2&amp;ved=0CJwBEOgTKAE" TargetMode="External"/><Relationship Id="rId15" Type="http://schemas.openxmlformats.org/officeDocument/2006/relationships/hyperlink" Target="http://www.google.ru/search?hl=ru&amp;newwindow=1&amp;biw=1280&amp;bih=884&amp;q=%D0%BA%D0%BE%D0%BD%D1%81%D1%82%D0%B0%D0%BD%D1%82%D0%B8%D0%BD+%D0%BF%D0%B0%D0%B2%D0%BB%D0%BE%D0%B2%D0%B8%D1%87+%D1%80%D0%BE%D0%BC%D0%B0%D0%BD%D0%BE%D0%B2&amp;stick=H4sIAAAAAAAAAGOovnz8BQMDAy8HsxKnfq6-gUmZQXzyLB_m8EcB3_5uXlJ1JtfYab9A3X1xABzKTIoqAAAA&amp;sa=X&amp;ei=b78lUfz2KIeM4gSpmYDgDQ&amp;sqi=2&amp;ved=0CK4BEJsTKAI" TargetMode="External"/><Relationship Id="rId10" Type="http://schemas.openxmlformats.org/officeDocument/2006/relationships/hyperlink" Target="http://www.google.ru/search?hl=ru&amp;newwindow=1&amp;biw=1280&amp;bih=884&amp;q=%D0%BC%D0%B0%D1%80%D0%B8%D1%8F+%D1%84%D0%B5%D0%B4%D0%BE%D1%80%D0%BE%D0%B2%D0%BD%D0%B0+%D0%B8%D0%BC%D0%BF%D0%B5%D1%80%D0%B0%D1%82%D1%80%D0%B8%D1%86%D0%B0+%D0%B6%D0%B5%D0%BD%D0%B0+%D0%BF%D0%B0%D0%B2%D0%BB%D0%B0+i&amp;stick=H4sIAAAAAAAAAGOovnz8BQMDAy8HsxKnfq6-gXFFWnHK5J9x6sV6POEzOM5JpjBPXdrDunwfAGOWOfIqAAAA&amp;sa=X&amp;ei=b78lUfz2KIeM4gSpmYDgDQ&amp;sqi=2&amp;ved=0CKUBEJsTKAI" TargetMode="External"/><Relationship Id="rId19" Type="http://schemas.openxmlformats.org/officeDocument/2006/relationships/hyperlink" Target="http://www.calend.ru/person/3097/" TargetMode="External"/><Relationship Id="rId4" Type="http://schemas.openxmlformats.org/officeDocument/2006/relationships/hyperlink" Target="http://www.google.ru/search?hl=ru&amp;newwindow=1&amp;biw=1280&amp;bih=884&amp;q=%D1%80%D0%BE%D1%81%D1%81%D0%B8%D1%8F+%D1%81%D0%B0%D0%BD%D0%BA%D1%82-%D0%BF%D0%B5%D1%82%D0%B5%D1%80%D0%B1%D1%83%D1%80%D0%B3&amp;stick=H4sIAAAAAAAAAGOovnz8BQMDAw8HsxKHfq6-gVlBkdnPhdZTDp1QsLarVTwnUtO97pvew1sAqtpygykAAAA&amp;sa=X&amp;ei=b78lUfz2KIeM4gSpmYDgDQ&amp;sqi=2&amp;ved=0CJkBEJsTKAI" TargetMode="External"/><Relationship Id="rId9" Type="http://schemas.openxmlformats.org/officeDocument/2006/relationships/hyperlink" Target="http://www.google.ru/search?hl=ru&amp;newwindow=1&amp;biw=1280&amp;bih=884&amp;q=%D0%B0%D0%BB%D0%B5%D0%BA%D1%81%D0%B0%D0%BD%D0%B4%D1%80+1+%D1%80%D0%BE%D0%B4%D0%B8%D1%82%D0%B5%D0%BB%D0%B8&amp;sa=X&amp;ei=b78lUfz2KIeM4gSpmYDgDQ&amp;sqi=2&amp;ved=0CKQBEOgTKAE" TargetMode="External"/><Relationship Id="rId14" Type="http://schemas.openxmlformats.org/officeDocument/2006/relationships/hyperlink" Target="http://www.google.ru/search?hl=ru&amp;newwindow=1&amp;biw=1280&amp;bih=884&amp;q=%D0%B0%D0%BB%D0%B5%D0%BA%D1%81%D0%B0%D0%BD%D0%B4%D1%80+1+%D0%B1%D1%80%D0%B0%D1%82%D1%8C%D1%8F+%D0%B8+%D1%81%D0%B5%D1%81%D1%82%D1%80%D1%8B&amp;sa=X&amp;ei=b78lUfz2KIeM4gSpmYDgDQ&amp;sqi=2&amp;ved=0CK0BEOgTKA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www.vokrugsveta.ru/encyclopedia/index.php?title=14_%D1%81%D0%B5%D0%BD%D1%82%D1%8F%D0%B1%D1%80%D1%8F" TargetMode="External"/><Relationship Id="rId13" Type="http://schemas.openxmlformats.org/officeDocument/2006/relationships/hyperlink" Target="http://www.vokrugsveta.ru/encyclopedia/index.php?title=%D0%93%D0%B5%D1%80%D0%BC%D0%B0%D0%BD%D0%B8%D1%8F" TargetMode="External"/><Relationship Id="rId3" Type="http://schemas.openxmlformats.org/officeDocument/2006/relationships/hyperlink" Target="http://www.vokrugsveta.ru/encyclopedia/index.php?title=24_%D0%B8%D1%8E%D0%BD%D1%8F" TargetMode="External"/><Relationship Id="rId7" Type="http://schemas.openxmlformats.org/officeDocument/2006/relationships/hyperlink" Target="http://www.vokrugsveta.ru/encyclopedia/index.php?title=%D0%9C%D0%BE%D1%81%D0%BA%D0%B2%D0%B0" TargetMode="External"/><Relationship Id="rId12" Type="http://schemas.openxmlformats.org/officeDocument/2006/relationships/hyperlink" Target="http://www.vokrugsveta.ru/encyclopedia/index.php?title=%D0%9F%D0%BE%D0%BB%D1%8C%D1%88%D0%B0" TargetMode="External"/><Relationship Id="rId2" Type="http://schemas.openxmlformats.org/officeDocument/2006/relationships/slide" Target="../slides/slide12.xml"/><Relationship Id="rId16" Type="http://schemas.openxmlformats.org/officeDocument/2006/relationships/hyperlink" Target="http://www.vokrugsveta.ru/encyclopedia/index.php?title=5_%D1%8F%D0%BD%D0%B2%D0%B0%D1%80%D1%8F" TargetMode="External"/><Relationship Id="rId1" Type="http://schemas.openxmlformats.org/officeDocument/2006/relationships/notesMaster" Target="../notesMasters/notesMaster1.xml"/><Relationship Id="rId6" Type="http://schemas.openxmlformats.org/officeDocument/2006/relationships/hyperlink" Target="http://www.vokrugsveta.ru/encyclopedia/index.php?title=%D0%9D%D0%B0%D0%BF%D0%BE%D0%BB%D0%B5%D0%BE%D0%BD" TargetMode="External"/><Relationship Id="rId11" Type="http://schemas.openxmlformats.org/officeDocument/2006/relationships/hyperlink" Target="http://www.vokrugsveta.ru/encyclopedia/index.php?title=29_%D0%BD%D0%BE%D1%8F%D0%B1%D1%80%D1%8F" TargetMode="External"/><Relationship Id="rId5" Type="http://schemas.openxmlformats.org/officeDocument/2006/relationships/hyperlink" Target="http://www.vokrugsveta.ru/encyclopedia/index.php?title=7_%D1%81%D0%B5%D0%BD%D1%82%D1%8F%D0%B1%D1%80%D1%8F" TargetMode="External"/><Relationship Id="rId15" Type="http://schemas.openxmlformats.org/officeDocument/2006/relationships/hyperlink" Target="http://www.vokrugsveta.ru/encyclopedia/index.php?title=%D0%90%D0%BB%D0%B5%D0%BA%D1%81%D0%B0%D0%BD%D0%B4%D1%80_I" TargetMode="External"/><Relationship Id="rId10" Type="http://schemas.openxmlformats.org/officeDocument/2006/relationships/hyperlink" Target="http://www.vokrugsveta.ru/encyclopedia/index.php?title=26_%D0%BD%D0%BE%D1%8F%D0%B1%D1%80%D1%8F" TargetMode="External"/><Relationship Id="rId4" Type="http://schemas.openxmlformats.org/officeDocument/2006/relationships/hyperlink" Target="http://www.vokrugsveta.ru/encyclopedia/index.php?title=14_%D0%B4%D0%B5%D0%BA%D0%B0%D0%B1%D1%80%D1%8F" TargetMode="External"/><Relationship Id="rId9" Type="http://schemas.openxmlformats.org/officeDocument/2006/relationships/hyperlink" Target="http://www.vokrugsveta.ru/encyclopedia/index.php?title=19_%D0%BE%D0%BA%D1%82%D1%8F%D0%B1%D1%80%D1%8F" TargetMode="External"/><Relationship Id="rId14" Type="http://schemas.openxmlformats.org/officeDocument/2006/relationships/hyperlink" Target="http://www.vokrugsveta.ru/encyclopedia/index.php?title=%D0%A4%D1%80%D0%B0%D0%BD%D1%86%D0%B8%D1%8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3" Type="http://schemas.openxmlformats.org/officeDocument/2006/relationships/hyperlink" Target="http://www.vokrugsveta.ru/encyclopedia/index.php?title=%D0%9F%D0%BE%D0%BB%D1%8C%D1%88%D0%B0" TargetMode="External"/><Relationship Id="rId18" Type="http://schemas.openxmlformats.org/officeDocument/2006/relationships/hyperlink" Target="http://www.vokrugsveta.ru/encyclopedia/index.php?title=%D0%91%D0%B0%D0%B2%D0%B0%D1%80%D0%B8%D1%8F" TargetMode="External"/><Relationship Id="rId26" Type="http://schemas.openxmlformats.org/officeDocument/2006/relationships/hyperlink" Target="http://www.vokrugsveta.ru/encyclopedia/index.php?title=30_%D0%BC%D0%B0%D1%80%D1%82%D0%B0" TargetMode="External"/><Relationship Id="rId39" Type="http://schemas.openxmlformats.org/officeDocument/2006/relationships/hyperlink" Target="http://www.vokrugsveta.ru/encyclopedia/index.php?title=%D0%9D%D0%BE%D1%80%D0%B2%D0%B5%D0%B3%D0%B8%D1%8F" TargetMode="External"/><Relationship Id="rId3" Type="http://schemas.openxmlformats.org/officeDocument/2006/relationships/hyperlink" Target="http://www.vokrugsveta.ru/encyclopedia/index.php?title=13_%D1%8F%D0%BD%D0%B2%D0%B0%D1%80%D1%8F" TargetMode="External"/><Relationship Id="rId21" Type="http://schemas.openxmlformats.org/officeDocument/2006/relationships/hyperlink" Target="http://www.vokrugsveta.ru/encyclopedia/index.php?title=%D0%91%D0%B0%D0%B7%D0%B5%D0%BB%D1%8C" TargetMode="External"/><Relationship Id="rId34" Type="http://schemas.openxmlformats.org/officeDocument/2006/relationships/hyperlink" Target="http://www.vokrugsveta.ru/encyclopedia/index.php?title=9_%D0%B8%D1%8E%D0%BD%D1%8F" TargetMode="External"/><Relationship Id="rId42" Type="http://schemas.openxmlformats.org/officeDocument/2006/relationships/hyperlink" Target="http://www.vokrugsveta.ru/encyclopedia/index.php?title=%D0%92%D0%B5%D0%BB%D0%B8%D0%BA%D0%BE%D0%B1%D1%80%D0%B8%D1%82%D0%B0%D0%BD%D0%B8%D1%8F" TargetMode="External"/><Relationship Id="rId47" Type="http://schemas.openxmlformats.org/officeDocument/2006/relationships/hyperlink" Target="http://www.vokrugsveta.ru/encyclopedia/index.php?title=%D0%AE%D0%90%D0%A0" TargetMode="External"/><Relationship Id="rId50" Type="http://schemas.openxmlformats.org/officeDocument/2006/relationships/hyperlink" Target="http://www.vokrugsveta.ru/encyclopedia/index.php?title=20_%D0%BD%D0%BE%D1%8F%D0%B1%D1%80%D1%8F" TargetMode="External"/><Relationship Id="rId7" Type="http://schemas.openxmlformats.org/officeDocument/2006/relationships/hyperlink" Target="http://www.vokrugsveta.ru/encyclopedia/index.php?title=20_%D0%BC%D0%B0%D1%8F" TargetMode="External"/><Relationship Id="rId12" Type="http://schemas.openxmlformats.org/officeDocument/2006/relationships/hyperlink" Target="http://www.vokrugsveta.ru/encyclopedia/index.php?title=19_%D0%BE%D0%BA%D1%82%D1%8F%D0%B1%D1%80%D1%8F" TargetMode="External"/><Relationship Id="rId17" Type="http://schemas.openxmlformats.org/officeDocument/2006/relationships/hyperlink" Target="http://www.vokrugsveta.ru/encyclopedia/index.php?title=%D0%A8%D0%B2%D0%B5%D1%86%D0%B8%D1%8F" TargetMode="External"/><Relationship Id="rId25" Type="http://schemas.openxmlformats.org/officeDocument/2006/relationships/hyperlink" Target="http://www.vokrugsveta.ru/encyclopedia/index.php?title=24_%D0%BC%D0%B0%D1%80%D1%82%D0%B0" TargetMode="External"/><Relationship Id="rId33" Type="http://schemas.openxmlformats.org/officeDocument/2006/relationships/hyperlink" Target="http://www.vokrugsveta.ru/encyclopedia/index.php?title=%D0%92%D0%B5%D0%BD%D0%B0" TargetMode="External"/><Relationship Id="rId38" Type="http://schemas.openxmlformats.org/officeDocument/2006/relationships/hyperlink" Target="http://www.vokrugsveta.ru/encyclopedia/index.php?title=%D0%94%D0%B0%D0%BD%D0%B8%D1%8F" TargetMode="External"/><Relationship Id="rId46" Type="http://schemas.openxmlformats.org/officeDocument/2006/relationships/hyperlink" Target="http://www.vokrugsveta.ru/encyclopedia/index.php?title=%D0%A6%D0%B5%D0%B9%D0%BB%D0%BE%D0%BD" TargetMode="External"/><Relationship Id="rId2" Type="http://schemas.openxmlformats.org/officeDocument/2006/relationships/slide" Target="../slides/slide14.xml"/><Relationship Id="rId16" Type="http://schemas.openxmlformats.org/officeDocument/2006/relationships/hyperlink" Target="http://www.vokrugsveta.ru/encyclopedia/index.php?title=%D0%93%D0%B5%D1%80%D0%BC%D0%B0%D0%BD%D0%B8%D1%8F" TargetMode="External"/><Relationship Id="rId20" Type="http://schemas.openxmlformats.org/officeDocument/2006/relationships/hyperlink" Target="http://www.vokrugsveta.ru/encyclopedia/index.php?title=%D0%A1%D0%B0%D0%BA%D1%81%D0%BE%D0%BD%D0%B8%D1%8F" TargetMode="External"/><Relationship Id="rId29" Type="http://schemas.openxmlformats.org/officeDocument/2006/relationships/hyperlink" Target="http://www.vokrugsveta.ru/encyclopedia/index.php?title=%D0%9D%D0%B8%D0%B4%D0%B5%D1%80%D0%BB%D0%B0%D0%BD%D0%B4%D1%8B" TargetMode="External"/><Relationship Id="rId41" Type="http://schemas.openxmlformats.org/officeDocument/2006/relationships/hyperlink" Target="http://www.vokrugsveta.ru/encyclopedia/index.php?title=%D0%9B%D1%8E%D0%BA%D1%81%D0%B5%D0%BC%D0%B1%D1%83%D1%80%D0%B3" TargetMode="External"/><Relationship Id="rId1" Type="http://schemas.openxmlformats.org/officeDocument/2006/relationships/notesMaster" Target="../notesMasters/notesMaster1.xml"/><Relationship Id="rId6" Type="http://schemas.openxmlformats.org/officeDocument/2006/relationships/hyperlink" Target="http://www.vokrugsveta.ru/encyclopedia/index.php?title=%D0%90%D0%BB%D0%B5%D0%BA%D1%81%D0%B0%D0%BD%D0%B4%D1%80_I" TargetMode="External"/><Relationship Id="rId11" Type="http://schemas.openxmlformats.org/officeDocument/2006/relationships/hyperlink" Target="http://www.vokrugsveta.ru/encyclopedia/index.php?title=16_%D0%BE%D0%BA%D1%82%D1%8F%D0%B1%D1%80%D1%8F" TargetMode="External"/><Relationship Id="rId24" Type="http://schemas.openxmlformats.org/officeDocument/2006/relationships/hyperlink" Target="http://www.vokrugsveta.ru/encyclopedia/index.php?title=%D0%9F%D0%B0%D1%80%D0%B8%D0%B6" TargetMode="External"/><Relationship Id="rId32" Type="http://schemas.openxmlformats.org/officeDocument/2006/relationships/hyperlink" Target="http://www.vokrugsveta.ru/encyclopedia/index.php?title=1_%D1%8F%D0%BD%D0%B2%D0%B0%D1%80%D1%8F" TargetMode="External"/><Relationship Id="rId37" Type="http://schemas.openxmlformats.org/officeDocument/2006/relationships/hyperlink" Target="http://www.vokrugsveta.ru/encyclopedia/index.php?title=%D0%92%D0%B5%D0%BD%D0%B5%D1%86%D0%B8%D1%8F" TargetMode="External"/><Relationship Id="rId40" Type="http://schemas.openxmlformats.org/officeDocument/2006/relationships/hyperlink" Target="http://www.vokrugsveta.ru/encyclopedia/index.php?title=%D0%91%D0%B5%D0%BB%D1%8C%D0%B3%D0%B8%D1%8F" TargetMode="External"/><Relationship Id="rId45" Type="http://schemas.openxmlformats.org/officeDocument/2006/relationships/hyperlink" Target="http://www.vokrugsveta.ru/encyclopedia/index.php?title=%D0%A1%D0%B5%D0%B9%D1%88%D0%B5%D0%BB%D1%8C%D1%81%D0%BA%D0%B8%D0%B5_%D0%BE%D1%81%D1%82%D1%80%D0%BE%D0%B2%D0%B0" TargetMode="External"/><Relationship Id="rId5" Type="http://schemas.openxmlformats.org/officeDocument/2006/relationships/hyperlink" Target="http://www.vokrugsveta.ru/encyclopedia/index.php?title=2_%D0%BC%D0%B0%D1%8F" TargetMode="External"/><Relationship Id="rId15" Type="http://schemas.openxmlformats.org/officeDocument/2006/relationships/hyperlink" Target="http://www.vokrugsveta.ru/encyclopedia/index.php?title=%D0%90%D0%B2%D1%81%D1%82%D1%80%D0%B8%D1%8F" TargetMode="External"/><Relationship Id="rId23" Type="http://schemas.openxmlformats.org/officeDocument/2006/relationships/hyperlink" Target="http://www.vokrugsveta.ru/encyclopedia/index.php?title=12_%D1%8F%D0%BD%D0%B2%D0%B0%D1%80%D1%8F" TargetMode="External"/><Relationship Id="rId28" Type="http://schemas.openxmlformats.org/officeDocument/2006/relationships/hyperlink" Target="http://www.vokrugsveta.ru/encyclopedia/index.php?title=30_%D0%BC%D0%B0%D1%8F" TargetMode="External"/><Relationship Id="rId36" Type="http://schemas.openxmlformats.org/officeDocument/2006/relationships/hyperlink" Target="http://www.vokrugsveta.ru/encyclopedia/index.php?title=%D0%9B%D0%BE%D0%BC%D0%B1%D0%B0%D1%80%D0%B4%D0%B8%D1%8F" TargetMode="External"/><Relationship Id="rId49" Type="http://schemas.openxmlformats.org/officeDocument/2006/relationships/hyperlink" Target="http://www.vokrugsveta.ru/encyclopedia/index.php?title=8_%D0%B8%D1%8E%D0%BB%D1%8F" TargetMode="External"/><Relationship Id="rId10" Type="http://schemas.openxmlformats.org/officeDocument/2006/relationships/hyperlink" Target="http://www.vokrugsveta.ru/encyclopedia/index.php?title=27_%D0%B0%D0%B2%D0%B3%D1%83%D1%81%D1%82%D0%B0" TargetMode="External"/><Relationship Id="rId19" Type="http://schemas.openxmlformats.org/officeDocument/2006/relationships/hyperlink" Target="http://www.vokrugsveta.ru/encyclopedia/index.php?title=%D0%91%D0%B0%D0%B4%D0%B5%D0%BD-%D0%92%D1%8E%D1%80%D1%82%D0%B5%D0%BC%D0%B1%D0%B5%D1%80%D0%B3" TargetMode="External"/><Relationship Id="rId31" Type="http://schemas.openxmlformats.org/officeDocument/2006/relationships/hyperlink" Target="http://www.vokrugsveta.ru/encyclopedia/index.php?title=%D0%98%D1%82%D0%B0%D0%BB%D0%B8%D1%8F" TargetMode="External"/><Relationship Id="rId44" Type="http://schemas.openxmlformats.org/officeDocument/2006/relationships/hyperlink" Target="http://www.vokrugsveta.ru/encyclopedia/index.php?title=%D0%A1%D0%B5%D0%BD%D1%82-%D0%9B%D1%8E%D1%81%D0%B8%D1%8F" TargetMode="External"/><Relationship Id="rId4" Type="http://schemas.openxmlformats.org/officeDocument/2006/relationships/hyperlink" Target="http://www.vokrugsveta.ru/encyclopedia/index.php?title=%D0%9D%D0%B0%D0%BF%D0%BE%D0%BB%D0%B5%D0%BE%D0%BD" TargetMode="External"/><Relationship Id="rId9" Type="http://schemas.openxmlformats.org/officeDocument/2006/relationships/hyperlink" Target="http://www.vokrugsveta.ru/encyclopedia/index.php?title=26_%D0%B0%D0%B2%D0%B3%D1%83%D1%81%D1%82%D0%B0" TargetMode="External"/><Relationship Id="rId14" Type="http://schemas.openxmlformats.org/officeDocument/2006/relationships/hyperlink" Target="http://www.vokrugsveta.ru/encyclopedia/index.php?title=%D0%A0%D0%BE%D1%81%D1%81%D0%B8%D1%8F" TargetMode="External"/><Relationship Id="rId22" Type="http://schemas.openxmlformats.org/officeDocument/2006/relationships/hyperlink" Target="http://www.vokrugsveta.ru/encyclopedia/index.php?title=%D0%A4%D1%80%D0%B0%D0%BD%D1%86%D0%B8%D1%8F" TargetMode="External"/><Relationship Id="rId27" Type="http://schemas.openxmlformats.org/officeDocument/2006/relationships/hyperlink" Target="http://www.vokrugsveta.ru/encyclopedia/index.php?title=4_%D0%B0%D0%BF%D1%80%D0%B5%D0%BB%D1%8F" TargetMode="External"/><Relationship Id="rId30" Type="http://schemas.openxmlformats.org/officeDocument/2006/relationships/hyperlink" Target="http://www.vokrugsveta.ru/encyclopedia/index.php?title=%D0%A8%D0%B2%D0%B5%D0%B9%D1%86%D0%B0%D1%80%D0%B8%D1%8F" TargetMode="External"/><Relationship Id="rId35" Type="http://schemas.openxmlformats.org/officeDocument/2006/relationships/hyperlink" Target="http://www.hrono.info/dokum/vena1815.html" TargetMode="External"/><Relationship Id="rId43" Type="http://schemas.openxmlformats.org/officeDocument/2006/relationships/hyperlink" Target="http://www.vokrugsveta.ru/encyclopedia/index.php?title=%D0%9C%D0%B0%D0%BB%D1%8C%D1%82%D0%B0" TargetMode="External"/><Relationship Id="rId48" Type="http://schemas.openxmlformats.org/officeDocument/2006/relationships/hyperlink" Target="http://www.vokrugsveta.ru/encyclopedia/index.php?title=18_%D0%B8%D1%8E%D0%BD%D1%8F" TargetMode="External"/><Relationship Id="rId8" Type="http://schemas.openxmlformats.org/officeDocument/2006/relationships/hyperlink" Target="http://www.vokrugsveta.ru/encyclopedia/index.php?title=21_%D0%BC%D0%B0%D1%8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vokrugsveta.ru/encyclopedia/index.php?title=%D0%90%D0%BB%D0%B5%D0%BA%D1%81%D0%B0%D0%BD%D0%B4%D1%80_I"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vokrugsveta.ru/encyclopedia/index.php?title=%D0%9D%D0%B8%D0%BA%D0%BE%D0%BB%D0%B0%D0%B9_I"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vokrugsveta.ru/encyclopedia/index.php?title=%D0%90%D0%BB%D0%B5%D0%BA%D1%81%D0%B0%D0%BD%D0%B4%D1%80_I"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vokrugsveta.ru/encyclopedia/index.php?title=%D0%AD%D1%80%D0%BC%D0%B8%D1%82%D0%B0%D0%B6" TargetMode="External"/><Relationship Id="rId5" Type="http://schemas.openxmlformats.org/officeDocument/2006/relationships/hyperlink" Target="http://www.vokrugsveta.ru/encyclopedia/index.php?title=%D0%95%D0%BA%D0%B0%D1%82%D0%B5%D1%80%D0%B8%D0%BD%D0%B0_II" TargetMode="External"/><Relationship Id="rId4" Type="http://schemas.openxmlformats.org/officeDocument/2006/relationships/hyperlink" Target="http://www.vokrugsveta.ru/encyclopedia/index.php?title=%D0%A4%D1%80%D0%B0%D0%BD%D1%86%D1%83%D0%B7%D1%81%D0%BA%D0%B8%D0%B9_%D1%8F%D0%B7%D1%8B%D0%BA"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gg-online.de/html/wolfsgarten_schloss.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vokrugsveta.ru/encyclopedia/index.php?title=%D0%95%D0%BA%D0%B0%D1%82%D0%B5%D1%80%D0%B8%D0%BD%D0%B0_II" TargetMode="External"/><Relationship Id="rId3" Type="http://schemas.openxmlformats.org/officeDocument/2006/relationships/hyperlink" Target="http://www.vokrugsveta.ru/encyclopedia/index.php?title=%D0%9F%D0%B0%D0%B2%D0%B5%D0%BB_I" TargetMode="External"/><Relationship Id="rId7" Type="http://schemas.openxmlformats.org/officeDocument/2006/relationships/hyperlink" Target="http://www.vokrugsveta.ru/encyclopedia/index.php?title=24_%D0%BC%D0%B0%D1%80%D1%82%D0%B0"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vokrugsveta.ru/encyclopedia/index.php?title=23_%D0%BC%D0%B0%D1%80%D1%82%D0%B0" TargetMode="External"/><Relationship Id="rId5" Type="http://schemas.openxmlformats.org/officeDocument/2006/relationships/hyperlink" Target="http://www.vokrugsveta.ru/encyclopedia/index.php?title=%D0%90%D0%BB%D0%B5%D0%BA%D1%81%D0%B0%D0%BD%D0%B4%D1%80_I" TargetMode="External"/><Relationship Id="rId4" Type="http://schemas.openxmlformats.org/officeDocument/2006/relationships/hyperlink" Target="http://www.vokrugsveta.ru/encyclopedia/index.php?title=%D0%9C%D0%B0%D1%80%D0%B8%D1%8F_%D0%A4%D0%B5%D0%B4%D0%BE%D1%80%D0%BE%D0%B2%D0%BD%D0%B0,_%D0%B8%D0%BC%D0%BF%D0%B5%D1%80%D0%B0%D1%82%D1%80%D0%B8%D1%86%D0%B0,_%D1%81%D1%83%D0%BF%D1%80%D1%83%D0%B3%D0%B0_%D0%9F%D0%B0%D0%B2%D0%BB%D0%B0_I" TargetMode="External"/><Relationship Id="rId9" Type="http://schemas.openxmlformats.org/officeDocument/2006/relationships/hyperlink" Target="http://www.vokrugsveta.ru/encyclopedia/index.php?title=%D0%A0%D0%BE%D1%81%D1%81%D0%B8%D1%8F"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vokrugsveta.ru/encyclopedia/index.php?title=12_%D0%B0%D0%BF%D1%80%D0%B5%D0%BB%D1%8F" TargetMode="External"/><Relationship Id="rId3" Type="http://schemas.openxmlformats.org/officeDocument/2006/relationships/hyperlink" Target="http://www.vokrugsveta.ru/encyclopedia/index.php?title=%D0%90%D0%BB%D0%B5%D0%BA%D1%81%D0%B0%D0%BD%D0%B4%D1%80_I" TargetMode="External"/><Relationship Id="rId7" Type="http://schemas.openxmlformats.org/officeDocument/2006/relationships/hyperlink" Target="http://www.vokrugsveta.ru/encyclopedia/index.php?title=27_%D0%BC%D0%B0%D1%80%D1%82%D0%B0"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vokrugsveta.ru/encyclopedia/index.php?title=25_%D0%BC%D0%B0%D1%80%D1%82%D0%B0" TargetMode="External"/><Relationship Id="rId5" Type="http://schemas.openxmlformats.org/officeDocument/2006/relationships/hyperlink" Target="http://www.vokrugsveta.ru/encyclopedia/index.php?title=24_%D0%BC%D0%B0%D1%80%D1%82%D0%B0" TargetMode="External"/><Relationship Id="rId10" Type="http://schemas.openxmlformats.org/officeDocument/2006/relationships/hyperlink" Target="http://www.vokrugsveta.ru/encyclopedia/index.php?title=22_%D0%B0%D0%BF%D1%80%D0%B5%D0%BB%D1%8F" TargetMode="External"/><Relationship Id="rId4" Type="http://schemas.openxmlformats.org/officeDocument/2006/relationships/hyperlink" Target="http://www.vokrugsveta.ru/encyclopedia/index.php?title=%D0%9F%D0%B0%D0%B2%D0%B5%D0%BB_I" TargetMode="External"/><Relationship Id="rId9" Type="http://schemas.openxmlformats.org/officeDocument/2006/relationships/hyperlink" Target="http://www.vokrugsveta.ru/encyclopedia/index.php?title=24_%D0%B0%D0%BF%D1%80%D0%B5%D0%BB%D1%8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vokrugsveta.ru/encyclopedia/index.php?title=%D0%90%D0%BB%D0%B5%D0%BA%D1%81%D0%B0%D0%BD%D0%B4%D1%80_I"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www.vokrugsveta.ru/encyclopedia/index.php?title=13_%D1%8F%D0%BD%D0%B2%D0%B0%D1%80%D1%8F" TargetMode="External"/><Relationship Id="rId4" Type="http://schemas.openxmlformats.org/officeDocument/2006/relationships/hyperlink" Target="http://www.vokrugsveta.ru/encyclopedia/index.php?title=11_%D0%B0%D0%BF%D1%80%D0%B5%D0%BB%D1%8F"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www.vokrugsveta.ru/encyclopedia/index.php?title=%D0%9A%D0%B0%D0%B7%D0%B0%D0%BD%D1%8C" TargetMode="External"/><Relationship Id="rId13" Type="http://schemas.openxmlformats.org/officeDocument/2006/relationships/hyperlink" Target="http://www.history.ru/content/view/1141/87/" TargetMode="External"/><Relationship Id="rId3" Type="http://schemas.openxmlformats.org/officeDocument/2006/relationships/hyperlink" Target="http://www.calend.ru/event/4553/" TargetMode="External"/><Relationship Id="rId7" Type="http://schemas.openxmlformats.org/officeDocument/2006/relationships/hyperlink" Target="http://www.vokrugsveta.ru/encyclopedia/index.php?title=%D0%A5%D0%B0%D1%80%D1%8C%D0%BA%D0%BE%D0%B2%D1%81%D0%BA%D0%B8%D0%B9_%D1%83%D0%BD%D0%B8%D0%B2%D0%B5%D1%80%D1%81%D0%B8%D1%82%D0%B5%D1%82" TargetMode="External"/><Relationship Id="rId12" Type="http://schemas.openxmlformats.org/officeDocument/2006/relationships/hyperlink" Target="http://www.vokrugsveta.ru/encyclopedia/index.php?title=%D0%9E%D0%B4%D0%B5%D1%81%D1%81%D0%B0" TargetMode="External"/><Relationship Id="rId17" Type="http://schemas.openxmlformats.org/officeDocument/2006/relationships/hyperlink" Target="http://www.vokrugsveta.ru/encyclopedia/index.php?title=%D0%9B%D0%B5%D0%BD%D0%B8%D0%BD%D0%B3%D1%80%D0%B0%D0%B4%D1%81%D0%BA%D0%B0%D1%8F_%D0%BE%D0%B1%D0%BB%D0%B0%D1%81%D1%82%D1%8C" TargetMode="External"/><Relationship Id="rId2" Type="http://schemas.openxmlformats.org/officeDocument/2006/relationships/slide" Target="../slides/slide7.xml"/><Relationship Id="rId16" Type="http://schemas.openxmlformats.org/officeDocument/2006/relationships/hyperlink" Target="http://www.vokrugsveta.ru/encyclopedia/index.php?title=%D0%9D%D0%BE%D0%B2%D0%B3%D0%BE%D1%80%D0%BE%D0%B4%D1%81%D0%BA%D0%B0%D1%8F_%D0%BE%D0%B1%D0%BB%D0%B0%D1%81%D1%82%D1%8C" TargetMode="External"/><Relationship Id="rId1" Type="http://schemas.openxmlformats.org/officeDocument/2006/relationships/notesMaster" Target="../notesMasters/notesMaster1.xml"/><Relationship Id="rId6" Type="http://schemas.openxmlformats.org/officeDocument/2006/relationships/hyperlink" Target="http://www.vokrugsveta.ru/encyclopedia/index.php?title=%D0%92%D0%B8%D0%BB%D1%8C%D0%BD%D1%8E%D1%81" TargetMode="External"/><Relationship Id="rId11" Type="http://schemas.openxmlformats.org/officeDocument/2006/relationships/hyperlink" Target="http://www.vokrugsveta.ru/encyclopedia/index.php?title=%D0%A6%D0%B0%D1%80%D1%81%D0%BA%D0%BE%D1%81%D0%B5%D0%BB%D1%8C%D1%81%D0%BA%D0%B8%D0%B9_%D0%BB%D0%B8%D1%86%D0%B5%D0%B9" TargetMode="External"/><Relationship Id="rId5" Type="http://schemas.openxmlformats.org/officeDocument/2006/relationships/hyperlink" Target="http://www.vokrugsveta.ru/encyclopedia/index.php?title=%D0%90%D0%BB%D0%B5%D0%BA%D1%81%D0%B0%D0%BD%D0%B4%D1%80_I" TargetMode="External"/><Relationship Id="rId15" Type="http://schemas.openxmlformats.org/officeDocument/2006/relationships/hyperlink" Target="http://www.hist.msu.ru/ER/Etext/gossovet.htm" TargetMode="External"/><Relationship Id="rId10" Type="http://schemas.openxmlformats.org/officeDocument/2006/relationships/hyperlink" Target="http://www.vokrugsveta.ru/encyclopedia/index.php?title=%D0%AF%D1%80%D0%BE%D1%81%D0%BB%D0%B0%D0%B2%D0%BB%D1%8C" TargetMode="External"/><Relationship Id="rId4" Type="http://schemas.openxmlformats.org/officeDocument/2006/relationships/hyperlink" Target="http://www.vokrugsveta.ru/encyclopedia/index.php?title=8_%D1%81%D0%B5%D0%BD%D1%82%D1%8F%D0%B1%D1%80%D1%8F" TargetMode="External"/><Relationship Id="rId9" Type="http://schemas.openxmlformats.org/officeDocument/2006/relationships/hyperlink" Target="http://www.vokrugsveta.ru/encyclopedia/index.php?title=%D0%A1%D0%B0%D0%BD%D0%BA%D1%82-%D0%9F%D0%B5%D1%82%D0%B5%D1%80%D0%B1%D1%83%D1%80%D0%B3" TargetMode="External"/><Relationship Id="rId14" Type="http://schemas.openxmlformats.org/officeDocument/2006/relationships/hyperlink" Target="http://www.vokrugsveta.ru/encyclopedia/index.php?title=13_%D1%8F%D0%BD%D0%B2%D0%B0%D1%80%D1%8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vokrugsveta.ru/encyclopedia/index.php?title=%D0%90%D0%BB%D0%B5%D0%BA%D1%81%D0%B0%D0%BD%D0%B4%D1%80_I"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vokrugsveta.ru/encyclopedia/index.php?title=%D0%A1%D0%B8%D0%B1%D0%B8%D1%80%D1%8C"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vokrugsveta.ru/encyclopedia/index.php?title=%D0%93%D1%80%D1%83%D0%B7%D0%B8%D1%8F" TargetMode="External"/><Relationship Id="rId13" Type="http://schemas.openxmlformats.org/officeDocument/2006/relationships/hyperlink" Target="http://www.vokrugsveta.ru/encyclopedia/index.php?title=%D0%90%D0%B1%D1%85%D0%B0%D0%B7%D0%B8%D1%8F" TargetMode="External"/><Relationship Id="rId18" Type="http://schemas.openxmlformats.org/officeDocument/2006/relationships/hyperlink" Target="http://www.vokrugsveta.ru/encyclopedia/index.php?title=%D0%A8%D0%B2%D0%B5%D1%86%D0%B8%D1%8F" TargetMode="External"/><Relationship Id="rId26" Type="http://schemas.openxmlformats.org/officeDocument/2006/relationships/hyperlink" Target="http://www.vokrugsveta.ru/encyclopedia/index.php?title=14_%D0%BE%D0%BA%D1%82%D1%8F%D0%B1%D1%80%D1%8F" TargetMode="External"/><Relationship Id="rId39" Type="http://schemas.openxmlformats.org/officeDocument/2006/relationships/hyperlink" Target="http://www.vokrugsveta.ru/encyclopedia/index.php?title=%D0%91%D1%83%D1%85%D0%B0%D1%80%D0%B5%D1%81%D1%82" TargetMode="External"/><Relationship Id="rId3" Type="http://schemas.openxmlformats.org/officeDocument/2006/relationships/hyperlink" Target="http://www.vokrugsveta.ru/encyclopedia/index.php?title=17_%D0%B8%D1%8E%D0%BD%D1%8F" TargetMode="External"/><Relationship Id="rId21" Type="http://schemas.openxmlformats.org/officeDocument/2006/relationships/hyperlink" Target="http://www.vokrugsveta.ru/encyclopedia/index.php?title=%D0%9F%D0%BE%D1%80%D1%82%D1%83%D0%B3%D0%B0%D0%BB%D0%B8%D1%8F" TargetMode="External"/><Relationship Id="rId34" Type="http://schemas.openxmlformats.org/officeDocument/2006/relationships/hyperlink" Target="http://www.vokrugsveta.ru/encyclopedia/index.php?title=19_%D0%B8%D1%8E%D0%BD%D1%8F" TargetMode="External"/><Relationship Id="rId7" Type="http://schemas.openxmlformats.org/officeDocument/2006/relationships/hyperlink" Target="http://www.vokrugsveta.ru/encyclopedia/index.php?title=24_%D1%81%D0%B5%D0%BD%D1%82%D1%8F%D0%B1%D1%80%D1%8F" TargetMode="External"/><Relationship Id="rId12" Type="http://schemas.openxmlformats.org/officeDocument/2006/relationships/hyperlink" Target="http://www.vokrugsveta.ru/encyclopedia/index.php?title=%D0%94%D0%B0%D0%B3%D0%B5%D1%81%D1%82%D0%B0%D0%BD" TargetMode="External"/><Relationship Id="rId17" Type="http://schemas.openxmlformats.org/officeDocument/2006/relationships/hyperlink" Target="http://www.vokrugsveta.ru/encyclopedia/index.php?title=%D0%93%D0%B5%D1%80%D0%BC%D0%B0%D0%BD%D0%B8%D1%8F" TargetMode="External"/><Relationship Id="rId25" Type="http://schemas.openxmlformats.org/officeDocument/2006/relationships/hyperlink" Target="http://www.vokrugsveta.ru/encyclopedia/index.php?title=2_%D0%B4%D0%B5%D0%BA%D0%B0%D0%B1%D1%80%D1%8F" TargetMode="External"/><Relationship Id="rId33" Type="http://schemas.openxmlformats.org/officeDocument/2006/relationships/hyperlink" Target="http://www.vokrugsveta.ru/encyclopedia/index.php?title=%D0%A4%D0%B8%D0%BD%D0%BB%D1%8F%D0%BD%D0%B4%D0%B8%D1%8F" TargetMode="External"/><Relationship Id="rId38" Type="http://schemas.openxmlformats.org/officeDocument/2006/relationships/hyperlink" Target="http://www.vokrugsveta.ru/encyclopedia/index.php?title=%D0%9A%D1%83%D1%82%D1%83%D0%B7%D0%BE%D0%B2,_%D0%9C%D0%B8%D1%85%D0%B0%D0%B8%D0%BB_%D0%98%D0%BB%D0%BB%D0%B0%D1%80%D0%B8%D0%BE%D0%BD%D0%BE%D0%B2%D0%B8%D1%87" TargetMode="External"/><Relationship Id="rId2" Type="http://schemas.openxmlformats.org/officeDocument/2006/relationships/slide" Target="../slides/slide9.xml"/><Relationship Id="rId16" Type="http://schemas.openxmlformats.org/officeDocument/2006/relationships/hyperlink" Target="http://www.vokrugsveta.ru/encyclopedia/index.php?title=%D0%90%D0%B2%D1%81%D1%82%D1%80%D0%B8%D1%8F" TargetMode="External"/><Relationship Id="rId20" Type="http://schemas.openxmlformats.org/officeDocument/2006/relationships/hyperlink" Target="http://www.vokrugsveta.ru/encyclopedia/index.php?title=%D0%98%D1%81%D0%BF%D0%B0%D0%BD%D0%B8%D1%8F" TargetMode="External"/><Relationship Id="rId29" Type="http://schemas.openxmlformats.org/officeDocument/2006/relationships/hyperlink" Target="http://www.vokrugsveta.ru/encyclopedia/index.php?title=12_%D0%BE%D0%BA%D1%82%D1%8F%D0%B1%D1%80%D1%8F" TargetMode="External"/><Relationship Id="rId41" Type="http://schemas.openxmlformats.org/officeDocument/2006/relationships/hyperlink" Target="http://www.vokrugsveta.ru/encyclopedia/index.php?title=%D0%A1%D0%B5%D1%80%D0%B1%D0%B8%D1%8F" TargetMode="External"/><Relationship Id="rId1" Type="http://schemas.openxmlformats.org/officeDocument/2006/relationships/notesMaster" Target="../notesMasters/notesMaster1.xml"/><Relationship Id="rId6" Type="http://schemas.openxmlformats.org/officeDocument/2006/relationships/hyperlink" Target="http://www.vokrugsveta.ru/encyclopedia/index.php?title=%D0%9F%D0%B0%D0%B2%D0%B5%D0%BB_I" TargetMode="External"/><Relationship Id="rId11" Type="http://schemas.openxmlformats.org/officeDocument/2006/relationships/hyperlink" Target="http://www.vokrugsveta.ru/encyclopedia/index.php?title=24_%D0%BE%D0%BA%D1%82%D1%8F%D0%B1%D1%80%D1%8F" TargetMode="External"/><Relationship Id="rId24" Type="http://schemas.openxmlformats.org/officeDocument/2006/relationships/hyperlink" Target="http://www.vokrugsveta.ru/encyclopedia/index.php?title=%D0%9D%D0%B0%D0%BF%D0%BE%D0%BB%D0%B5%D0%BE%D0%BD" TargetMode="External"/><Relationship Id="rId32" Type="http://schemas.openxmlformats.org/officeDocument/2006/relationships/hyperlink" Target="http://britter.ru/doc/%CC%C8%D0%CD%DB%C9%20%D2%D0%C0%CA%D2%C0%D2.doc" TargetMode="External"/><Relationship Id="rId37" Type="http://schemas.openxmlformats.org/officeDocument/2006/relationships/hyperlink" Target="http://www.vokrugsveta.ru/encyclopedia/index.php?title=4_%D1%81%D0%B5%D0%BD%D1%82%D1%8F%D0%B1%D1%80%D1%8F" TargetMode="External"/><Relationship Id="rId40" Type="http://schemas.openxmlformats.org/officeDocument/2006/relationships/hyperlink" Target="http://www.vokrugsveta.ru/encyclopedia/index.php?title=28_%D0%BC%D0%B0%D1%8F" TargetMode="External"/><Relationship Id="rId5" Type="http://schemas.openxmlformats.org/officeDocument/2006/relationships/hyperlink" Target="http://www.vokrugsveta.ru/encyclopedia/index.php?title=%D0%92%D0%B5%D0%BB%D0%B8%D0%BA%D0%BE%D0%B1%D1%80%D0%B8%D1%82%D0%B0%D0%BD%D0%B8%D1%8F" TargetMode="External"/><Relationship Id="rId15" Type="http://schemas.openxmlformats.org/officeDocument/2006/relationships/hyperlink" Target="http://www.vokrugsveta.ru/encyclopedia/index.php?title=%D0%A4%D1%80%D0%B0%D0%BD%D1%86%D0%B8%D1%8F" TargetMode="External"/><Relationship Id="rId23" Type="http://schemas.openxmlformats.org/officeDocument/2006/relationships/hyperlink" Target="http://www.vokrugsveta.ru/encyclopedia/index.php?title=%D0%90%D0%BB%D0%B5%D0%BA%D1%81%D0%B0%D0%BD%D0%B4%D1%80_I" TargetMode="External"/><Relationship Id="rId28" Type="http://schemas.openxmlformats.org/officeDocument/2006/relationships/hyperlink" Target="http://www.vokrugsveta.ru/encyclopedia/index.php?title=7_%D0%B8%D1%8E%D0%BB%D1%8F" TargetMode="External"/><Relationship Id="rId36" Type="http://schemas.openxmlformats.org/officeDocument/2006/relationships/hyperlink" Target="http://www.vokrugsveta.ru/encyclopedia/index.php?title=3_%D0%BC%D0%B0%D1%80%D1%82%D0%B0" TargetMode="External"/><Relationship Id="rId10" Type="http://schemas.openxmlformats.org/officeDocument/2006/relationships/hyperlink" Target="http://www.vokrugsveta.ru/encyclopedia/index.php?title=%D0%98%D1%80%D0%B0%D0%BD" TargetMode="External"/><Relationship Id="rId19" Type="http://schemas.openxmlformats.org/officeDocument/2006/relationships/hyperlink" Target="http://www.vokrugsveta.ru/encyclopedia/index.php?title=%D0%A2%D1%83%D1%80%D1%86%D0%B8%D1%8F" TargetMode="External"/><Relationship Id="rId31" Type="http://schemas.openxmlformats.org/officeDocument/2006/relationships/hyperlink" Target="http://www.vokrugsveta.ru/encyclopedia/index.php?title=17_%D1%81%D0%B5%D0%BD%D1%82%D1%8F%D0%B1%D1%80%D1%8F" TargetMode="External"/><Relationship Id="rId4" Type="http://schemas.openxmlformats.org/officeDocument/2006/relationships/hyperlink" Target="http://www.vokrugsveta.ru/encyclopedia/index.php?title=%D0%9F%D0%B5%D1%82%D0%B5%D1%80%D0%B1%D1%83%D1%80%D0%B3" TargetMode="External"/><Relationship Id="rId9" Type="http://schemas.openxmlformats.org/officeDocument/2006/relationships/hyperlink" Target="http://www.vokrugsveta.ru/encyclopedia/index.php?title=%D0%A0%D0%BE%D1%81%D1%81%D0%B8%D1%8F" TargetMode="External"/><Relationship Id="rId14" Type="http://schemas.openxmlformats.org/officeDocument/2006/relationships/hyperlink" Target="http://www.vokrugsveta.ru/encyclopedia/index.php?title=%D0%90%D0%B7%D0%B5%D1%80%D0%B1%D0%B0%D0%B9%D0%B4%D0%B6%D0%B0%D0%BD" TargetMode="External"/><Relationship Id="rId22" Type="http://schemas.openxmlformats.org/officeDocument/2006/relationships/hyperlink" Target="http://www.vokrugsveta.ru/encyclopedia/index.php?title=%D0%94%D0%B0%D0%BD%D0%B8%D1%8F" TargetMode="External"/><Relationship Id="rId27" Type="http://schemas.openxmlformats.org/officeDocument/2006/relationships/hyperlink" Target="http://www.vokrugsveta.ru/encyclopedia/index.php?title=14_%D0%B8%D1%8E%D0%BD%D1%8F" TargetMode="External"/><Relationship Id="rId30" Type="http://schemas.openxmlformats.org/officeDocument/2006/relationships/hyperlink" Target="http://www.vokrugsveta.ru/encyclopedia/index.php?title=%D0%9C%D0%BE%D0%BB%D0%B4%D0%B0%D0%B2%D0%B8%D1%8F" TargetMode="External"/><Relationship Id="rId35" Type="http://schemas.openxmlformats.org/officeDocument/2006/relationships/hyperlink" Target="http://www.vokrugsveta.ru/encyclopedia/index.php?title=12_%D0%B0%D0%B2%D0%B3%D1%83%D1%81%D1%82%D0%B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dirty="0" smtClean="0"/>
              <a:t>Александр I</a:t>
            </a:r>
          </a:p>
          <a:p>
            <a:r>
              <a:rPr lang="ru-RU" dirty="0" err="1" smtClean="0"/>
              <a:t>Алекса́ндр</a:t>
            </a:r>
            <a:r>
              <a:rPr lang="ru-RU" dirty="0" smtClean="0"/>
              <a:t> I Павлович Благословенный — император и самодержец Всероссийский, протектор Мальтийского ордена, великий князь Финляндский, царь Польский старший сын императора Павла I и Марии Фёдоровны.</a:t>
            </a:r>
          </a:p>
          <a:p>
            <a:endParaRPr lang="ru-RU" dirty="0" smtClean="0"/>
          </a:p>
          <a:p>
            <a:r>
              <a:rPr lang="ru-RU" sz="1200" kern="1200" dirty="0" smtClean="0">
                <a:solidFill>
                  <a:schemeClr val="tx1"/>
                </a:solidFill>
                <a:latin typeface="+mn-lt"/>
                <a:ea typeface="+mn-ea"/>
                <a:cs typeface="+mn-cs"/>
                <a:hlinkClick r:id="rId3"/>
              </a:rPr>
              <a:t>Родился</a:t>
            </a:r>
            <a:r>
              <a:rPr lang="ru-RU" dirty="0" smtClean="0"/>
              <a:t>: 23 декабря 1777 г., </a:t>
            </a:r>
            <a:r>
              <a:rPr lang="ru-RU" dirty="0" smtClean="0">
                <a:hlinkClick r:id="rId4"/>
              </a:rPr>
              <a:t>Санкт-Петербург</a:t>
            </a:r>
            <a:endParaRPr lang="ru-RU" dirty="0" smtClean="0"/>
          </a:p>
          <a:p>
            <a:r>
              <a:rPr lang="ru-RU" sz="1200" kern="1200" dirty="0" smtClean="0">
                <a:solidFill>
                  <a:schemeClr val="tx1"/>
                </a:solidFill>
                <a:latin typeface="+mn-lt"/>
                <a:ea typeface="+mn-ea"/>
                <a:cs typeface="+mn-cs"/>
                <a:hlinkClick r:id="rId5"/>
              </a:rPr>
              <a:t>Умер</a:t>
            </a:r>
            <a:r>
              <a:rPr lang="ru-RU" dirty="0" smtClean="0"/>
              <a:t>: 1 декабря 1825 г., </a:t>
            </a:r>
            <a:r>
              <a:rPr lang="ru-RU" dirty="0" smtClean="0">
                <a:hlinkClick r:id="rId6"/>
              </a:rPr>
              <a:t>Таганрог</a:t>
            </a:r>
            <a:endParaRPr lang="ru-RU" dirty="0" smtClean="0"/>
          </a:p>
          <a:p>
            <a:r>
              <a:rPr lang="ru-RU" sz="1200" kern="1200" dirty="0" smtClean="0">
                <a:solidFill>
                  <a:schemeClr val="tx1"/>
                </a:solidFill>
                <a:latin typeface="+mn-lt"/>
                <a:ea typeface="+mn-ea"/>
                <a:cs typeface="+mn-cs"/>
                <a:hlinkClick r:id="rId7"/>
              </a:rPr>
              <a:t>Супруг(а)</a:t>
            </a:r>
            <a:r>
              <a:rPr lang="ru-RU" dirty="0" smtClean="0"/>
              <a:t>: </a:t>
            </a:r>
            <a:r>
              <a:rPr lang="ru-RU" dirty="0" smtClean="0">
                <a:hlinkClick r:id="rId8"/>
              </a:rPr>
              <a:t>Елизавета Алексеевна</a:t>
            </a:r>
            <a:r>
              <a:rPr lang="ru-RU" dirty="0" smtClean="0"/>
              <a:t> (в браке с 1793 г.)</a:t>
            </a:r>
          </a:p>
          <a:p>
            <a:r>
              <a:rPr lang="ru-RU" sz="1200" kern="1200" dirty="0" smtClean="0">
                <a:solidFill>
                  <a:schemeClr val="tx1"/>
                </a:solidFill>
                <a:latin typeface="+mn-lt"/>
                <a:ea typeface="+mn-ea"/>
                <a:cs typeface="+mn-cs"/>
                <a:hlinkClick r:id="rId9"/>
              </a:rPr>
              <a:t>Родители</a:t>
            </a:r>
            <a:r>
              <a:rPr lang="ru-RU" dirty="0" smtClean="0"/>
              <a:t>: </a:t>
            </a:r>
            <a:r>
              <a:rPr lang="ru-RU" dirty="0" smtClean="0">
                <a:hlinkClick r:id="rId10"/>
              </a:rPr>
              <a:t>Мария Фёдоровна</a:t>
            </a:r>
            <a:r>
              <a:rPr lang="ru-RU" dirty="0" smtClean="0"/>
              <a:t>, </a:t>
            </a:r>
            <a:r>
              <a:rPr lang="ru-RU" dirty="0" smtClean="0">
                <a:hlinkClick r:id="rId11"/>
              </a:rPr>
              <a:t>Павел I</a:t>
            </a:r>
            <a:endParaRPr lang="ru-RU" dirty="0" smtClean="0"/>
          </a:p>
          <a:p>
            <a:r>
              <a:rPr lang="ru-RU" sz="1200" kern="1200" dirty="0" smtClean="0">
                <a:solidFill>
                  <a:schemeClr val="tx1"/>
                </a:solidFill>
                <a:latin typeface="+mn-lt"/>
                <a:ea typeface="+mn-ea"/>
                <a:cs typeface="+mn-cs"/>
                <a:hlinkClick r:id="rId12"/>
              </a:rPr>
              <a:t>Дети</a:t>
            </a:r>
            <a:r>
              <a:rPr lang="ru-RU" dirty="0" smtClean="0"/>
              <a:t>: </a:t>
            </a:r>
            <a:r>
              <a:rPr lang="ru-RU" dirty="0" smtClean="0">
                <a:hlinkClick r:id="rId13"/>
              </a:rPr>
              <a:t>Софья Дмитриевна Нарышкина</a:t>
            </a:r>
            <a:endParaRPr lang="ru-RU" dirty="0" smtClean="0"/>
          </a:p>
          <a:p>
            <a:r>
              <a:rPr lang="ru-RU" sz="1200" kern="1200" dirty="0" smtClean="0">
                <a:solidFill>
                  <a:schemeClr val="tx1"/>
                </a:solidFill>
                <a:latin typeface="+mn-lt"/>
                <a:ea typeface="+mn-ea"/>
                <a:cs typeface="+mn-cs"/>
                <a:hlinkClick r:id="rId14"/>
              </a:rPr>
              <a:t>Братья и сестры</a:t>
            </a:r>
            <a:r>
              <a:rPr lang="ru-RU" dirty="0" smtClean="0"/>
              <a:t>: </a:t>
            </a:r>
            <a:r>
              <a:rPr lang="ru-RU" dirty="0" smtClean="0">
                <a:hlinkClick r:id="rId15"/>
              </a:rPr>
              <a:t>Константин Павлович</a:t>
            </a:r>
            <a:r>
              <a:rPr lang="ru-RU" dirty="0" smtClean="0"/>
              <a:t>, </a:t>
            </a:r>
            <a:r>
              <a:rPr lang="ru-RU" dirty="0" smtClean="0">
                <a:hlinkClick r:id="rId16"/>
              </a:rPr>
              <a:t>Екатерина Павловна</a:t>
            </a:r>
            <a:r>
              <a:rPr lang="ru-RU" dirty="0" smtClean="0"/>
              <a:t>, </a:t>
            </a:r>
            <a:r>
              <a:rPr lang="ru-RU" dirty="0" smtClean="0">
                <a:hlinkClick r:id="rId17"/>
              </a:rPr>
              <a:t>Михаил Павлович</a:t>
            </a:r>
            <a:endParaRPr lang="ru-RU" dirty="0" smtClean="0"/>
          </a:p>
          <a:p>
            <a:endParaRPr lang="ru-RU" dirty="0" smtClean="0"/>
          </a:p>
          <a:p>
            <a:endParaRPr lang="ru-RU" dirty="0" smtClean="0"/>
          </a:p>
          <a:p>
            <a:r>
              <a:rPr lang="ru-RU" b="1" dirty="0" smtClean="0"/>
              <a:t>Александр I Павлович Романов </a:t>
            </a:r>
            <a:r>
              <a:rPr lang="ru-RU" dirty="0" smtClean="0"/>
              <a:t>родился (12) </a:t>
            </a:r>
            <a:r>
              <a:rPr lang="ru-RU" dirty="0" smtClean="0">
                <a:hlinkClick r:id="rId18"/>
              </a:rPr>
              <a:t>23 декабря</a:t>
            </a:r>
            <a:r>
              <a:rPr lang="ru-RU" dirty="0" smtClean="0"/>
              <a:t> 1777 года в Санкт-Петербурге. Старший сын императора </a:t>
            </a:r>
            <a:r>
              <a:rPr lang="ru-RU" dirty="0" smtClean="0">
                <a:hlinkClick r:id="rId19"/>
              </a:rPr>
              <a:t>Павла I</a:t>
            </a:r>
            <a:r>
              <a:rPr lang="ru-RU" dirty="0" smtClean="0"/>
              <a:t>, он воспитывался под попечительством Н.И. Салтыкова. В детстве мальчик находился под большим влиянием своей бабки – императрицы </a:t>
            </a:r>
            <a:r>
              <a:rPr lang="ru-RU" dirty="0" smtClean="0">
                <a:hlinkClick r:id="rId20"/>
              </a:rPr>
              <a:t>Екатерины II</a:t>
            </a:r>
            <a:r>
              <a:rPr lang="ru-RU" dirty="0" smtClean="0"/>
              <a:t>. Александр I, император всероссийский, старший сын императора Павла Петровича и Марии Федоровны , родился 12 декабря 1777 года. Радостно встречена была народом весть о рождении первенца у наследника престола: прямое престолонаследие, казалось, обеспечивалось надолго, и тревожившие Россию смуты должны были прекратиться. Имя свое Александр I получил в честь св. Александра Невского, патрона Петербурга </a:t>
            </a:r>
            <a:br>
              <a:rPr lang="ru-RU" dirty="0" smtClean="0"/>
            </a:br>
            <a:r>
              <a:rPr lang="ru-RU" dirty="0" smtClean="0"/>
              <a:t/>
            </a:r>
            <a:br>
              <a:rPr lang="ru-RU" dirty="0" smtClean="0"/>
            </a:br>
            <a:r>
              <a:rPr lang="ru-RU" dirty="0" smtClean="0"/>
              <a:t>В 1793 году Александр женился на дочери маркграфа </a:t>
            </a:r>
            <a:r>
              <a:rPr lang="ru-RU" dirty="0" err="1" smtClean="0"/>
              <a:t>Баденского</a:t>
            </a:r>
            <a:r>
              <a:rPr lang="ru-RU" dirty="0" smtClean="0"/>
              <a:t> Луизе Марии Августе, принявшей имя </a:t>
            </a:r>
            <a:r>
              <a:rPr lang="ru-RU" dirty="0" smtClean="0">
                <a:hlinkClick r:id="rId21"/>
              </a:rPr>
              <a:t>Елизаветы Алексеевны</a:t>
            </a:r>
            <a:r>
              <a:rPr lang="ru-RU" dirty="0" smtClean="0"/>
              <a:t>. На престол он вступил в результате дворцового переворота, когда был убит Павел I, в 1801 году. </a:t>
            </a:r>
            <a:br>
              <a:rPr lang="ru-RU" dirty="0" smtClean="0"/>
            </a:br>
            <a:r>
              <a:rPr lang="ru-RU" dirty="0" smtClean="0"/>
              <a:t/>
            </a:r>
            <a:br>
              <a:rPr lang="ru-RU" dirty="0" smtClean="0"/>
            </a:br>
            <a:r>
              <a:rPr lang="ru-RU" dirty="0" smtClean="0"/>
              <a:t>По мнению историков, Александр I отличался двуличностью, нерешительностью, подозрительностью и болезненным самолюбием; вместе с тем, обладая хорошим умом и образованием, он был незаурядным дипломатом. </a:t>
            </a:r>
          </a:p>
          <a:p>
            <a:endParaRPr lang="ru-RU" dirty="0"/>
          </a:p>
        </p:txBody>
      </p:sp>
      <p:sp>
        <p:nvSpPr>
          <p:cNvPr id="4" name="Номер слайда 3"/>
          <p:cNvSpPr>
            <a:spLocks noGrp="1"/>
          </p:cNvSpPr>
          <p:nvPr>
            <p:ph type="sldNum" sz="quarter" idx="10"/>
          </p:nvPr>
        </p:nvSpPr>
        <p:spPr/>
        <p:txBody>
          <a:bodyPr/>
          <a:lstStyle/>
          <a:p>
            <a:fld id="{71662D03-A643-4B72-8EE5-22594E762EFA}"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b="1" dirty="0" smtClean="0"/>
              <a:t>Внешняя политика Александра I</a:t>
            </a:r>
            <a:endParaRPr lang="ru-RU" dirty="0" smtClean="0"/>
          </a:p>
          <a:p>
            <a:r>
              <a:rPr lang="ru-RU" dirty="0" smtClean="0"/>
              <a:t/>
            </a:r>
            <a:br>
              <a:rPr lang="ru-RU" dirty="0" smtClean="0"/>
            </a:br>
            <a:r>
              <a:rPr lang="ru-RU" dirty="0" smtClean="0"/>
              <a:t/>
            </a:r>
            <a:br>
              <a:rPr lang="ru-RU" dirty="0" smtClean="0"/>
            </a:br>
            <a:r>
              <a:rPr lang="ru-RU" dirty="0" smtClean="0"/>
              <a:t>Александр I считал Наполеона символом попрания законности мирового порядка. Но российский император переоценил свои возможности, что и привело к катастрофе под Аустерлицем в ноябре 1805, причем присутствие императора в армии, его неумелые распоряжения имели самые пагубные последствия. Подписанный в июне 1806 мирный трактат с Францией Александр отказался ратифицировать, и лишь поражение под </a:t>
            </a:r>
            <a:r>
              <a:rPr lang="ru-RU" dirty="0" err="1" smtClean="0"/>
              <a:t>Фридландом</a:t>
            </a:r>
            <a:r>
              <a:rPr lang="ru-RU" dirty="0" smtClean="0"/>
              <a:t> в мае 1807 вынудило российского императора пойти на соглашение. При первом его свидании с Наполеоном в Тильзите в июне 1807 Александру I удалось проявить себя незаурядным дипломатом и, по мнению некоторых историков, фактически “обыграть” Наполеона. Между Россией и Францией был заключен союз и соглашение о разделе зон влияния. Как показало дальнейшее развитие событий, </a:t>
            </a:r>
            <a:r>
              <a:rPr lang="ru-RU" dirty="0" err="1" smtClean="0"/>
              <a:t>Тильзитское</a:t>
            </a:r>
            <a:r>
              <a:rPr lang="ru-RU" dirty="0" smtClean="0"/>
              <a:t> соглашение оказалось более выгодным именно России, позволив России скопить силы. Наполеон же искренне считал Россию своим единственным возможным союзником в Европе. В 1808 стороны обсуждали планы совместного похода на Индию и раздела Оттоманской империи.</a:t>
            </a:r>
            <a:br>
              <a:rPr lang="ru-RU" dirty="0" smtClean="0"/>
            </a:br>
            <a:r>
              <a:rPr lang="ru-RU" dirty="0" smtClean="0"/>
              <a:t/>
            </a:r>
            <a:br>
              <a:rPr lang="ru-RU" dirty="0" smtClean="0"/>
            </a:br>
            <a:r>
              <a:rPr lang="ru-RU" dirty="0" smtClean="0"/>
              <a:t>На встрече с Александром I в Эрфурте (сентябрь 1808) Наполеон признал право России на захваченную в ходе русско-шведской войны (1808-09) Финляндию, а Россия — право Франции на Испанию. Однако уже в это время отношения между союзниками стали накаляться благодаря имперским интересам обеих сторон. </a:t>
            </a:r>
          </a:p>
          <a:p>
            <a:r>
              <a:rPr lang="ru-RU" dirty="0" smtClean="0"/>
              <a:t>Так, Россию не устраивало существование герцогства Варшавского, континентальная блокада наносила вред российской экономике, а на Балканах у каждой из двух стран были собственные далеко идущие планы. В 1810 Александр I отказал Наполеону, просившему руки его сестры великой княгини Анны Павловны (впоследствии королева Нидерландов), и подписал положение о нейтральной торговле, фактически сводившее на нет континентальную блокаду. Существует предположение, что Александр I собирался нанести Наполеону упреждающий удар, но после того как Франция заключила союзные договора с Австрией и Пруссией, Россия стала готовиться к войне оборонительной. 12 июня 1812 французские войска пересекли российскую границу. Началась Отечественная война 1812 года. </a:t>
            </a:r>
          </a:p>
          <a:p>
            <a:endParaRPr lang="ru-RU" dirty="0"/>
          </a:p>
        </p:txBody>
      </p:sp>
      <p:sp>
        <p:nvSpPr>
          <p:cNvPr id="4" name="Номер слайда 3"/>
          <p:cNvSpPr>
            <a:spLocks noGrp="1"/>
          </p:cNvSpPr>
          <p:nvPr>
            <p:ph type="sldNum" sz="quarter" idx="10"/>
          </p:nvPr>
        </p:nvSpPr>
        <p:spPr/>
        <p:txBody>
          <a:bodyPr/>
          <a:lstStyle/>
          <a:p>
            <a:fld id="{71662D03-A643-4B72-8EE5-22594E762EFA}"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Внешняя политика Александра I</a:t>
            </a:r>
            <a:endParaRPr lang="ru-RU" dirty="0" smtClean="0"/>
          </a:p>
          <a:p>
            <a:endParaRPr lang="ru-RU" dirty="0" smtClean="0"/>
          </a:p>
          <a:p>
            <a:endParaRPr lang="ru-RU" dirty="0" smtClean="0"/>
          </a:p>
          <a:p>
            <a:r>
              <a:rPr lang="ru-RU" dirty="0" smtClean="0"/>
              <a:t>На встрече с Александром I в Эрфурте (сентябрь 1808) Наполеон признал право России на захваченную в ходе русско-шведской войны (1808-09) Финляндию, а Россия — право Франции на Испанию. Однако уже в это время отношения между союзниками стали накаляться благодаря имперским интересам обеих сторон. </a:t>
            </a:r>
          </a:p>
          <a:p>
            <a:r>
              <a:rPr lang="ru-RU" dirty="0" smtClean="0"/>
              <a:t>Так, Россию не устраивало существование герцогства Варшавского, континентальная блокада наносила вред российской экономике, а на Балканах у каждой из двух стран были собственные далеко идущие планы. В 1810 Александр I отказал Наполеону, просившему руки его сестры великой княгини Анны Павловны (впоследствии королева Нидерландов), и подписал положение о нейтральной торговле, фактически сводившее на нет континентальную блокаду. Существует предположение, что Александр I собирался нанести Наполеону упреждающий удар, но после того как Франция заключила союзные договора с Австрией и Пруссией, Россия стала готовиться к войне оборонительной. 12 июня 1812 французские войска пересекли российскую границу. Началась Отечественная война 1812 года. </a:t>
            </a:r>
          </a:p>
          <a:p>
            <a:endParaRPr lang="ru-RU" dirty="0"/>
          </a:p>
        </p:txBody>
      </p:sp>
      <p:sp>
        <p:nvSpPr>
          <p:cNvPr id="4" name="Номер слайда 3"/>
          <p:cNvSpPr>
            <a:spLocks noGrp="1"/>
          </p:cNvSpPr>
          <p:nvPr>
            <p:ph type="sldNum" sz="quarter" idx="10"/>
          </p:nvPr>
        </p:nvSpPr>
        <p:spPr/>
        <p:txBody>
          <a:bodyPr/>
          <a:lstStyle/>
          <a:p>
            <a:fld id="{71662D03-A643-4B72-8EE5-22594E762EFA}"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dirty="0" smtClean="0"/>
              <a:t>1812, </a:t>
            </a:r>
            <a:r>
              <a:rPr lang="ru-RU" dirty="0" smtClean="0">
                <a:hlinkClick r:id="rId3" tooltip="24 июня"/>
              </a:rPr>
              <a:t>24 июня</a:t>
            </a:r>
            <a:r>
              <a:rPr lang="ru-RU" dirty="0" smtClean="0"/>
              <a:t> — </a:t>
            </a:r>
            <a:r>
              <a:rPr lang="ru-RU" dirty="0" smtClean="0">
                <a:hlinkClick r:id="rId4" tooltip="14 декабря"/>
              </a:rPr>
              <a:t>14 декабря</a:t>
            </a:r>
            <a:r>
              <a:rPr lang="ru-RU" dirty="0" smtClean="0"/>
              <a:t>: Отечественная война. Бородинское сражение (</a:t>
            </a:r>
            <a:r>
              <a:rPr lang="ru-RU" dirty="0" smtClean="0">
                <a:hlinkClick r:id="rId5" tooltip="7 сентября"/>
              </a:rPr>
              <a:t>7 сентября</a:t>
            </a:r>
            <a:r>
              <a:rPr lang="ru-RU" dirty="0" smtClean="0"/>
              <a:t> 1812); захват </a:t>
            </a:r>
            <a:r>
              <a:rPr lang="ru-RU" dirty="0" smtClean="0">
                <a:hlinkClick r:id="rId6" tooltip="Наполеон"/>
              </a:rPr>
              <a:t>Наполеоном</a:t>
            </a:r>
            <a:r>
              <a:rPr lang="ru-RU" dirty="0" smtClean="0"/>
              <a:t> </a:t>
            </a:r>
            <a:r>
              <a:rPr lang="ru-RU" dirty="0" smtClean="0">
                <a:hlinkClick r:id="rId7" tooltip="Москва"/>
              </a:rPr>
              <a:t>Москвы</a:t>
            </a:r>
            <a:r>
              <a:rPr lang="ru-RU" dirty="0" smtClean="0"/>
              <a:t> (</a:t>
            </a:r>
            <a:r>
              <a:rPr lang="ru-RU" dirty="0" smtClean="0">
                <a:hlinkClick r:id="rId8" tooltip="14 сентября"/>
              </a:rPr>
              <a:t>14</a:t>
            </a:r>
            <a:r>
              <a:rPr lang="ru-RU" dirty="0" smtClean="0"/>
              <a:t> — </a:t>
            </a:r>
            <a:r>
              <a:rPr lang="ru-RU" dirty="0" smtClean="0">
                <a:hlinkClick r:id="rId9" tooltip="19 октября"/>
              </a:rPr>
              <a:t>19 октября</a:t>
            </a:r>
            <a:r>
              <a:rPr lang="ru-RU" dirty="0" smtClean="0"/>
              <a:t>); отступление "Великой армии" и сражение на переправе через Березину (</a:t>
            </a:r>
            <a:r>
              <a:rPr lang="ru-RU" dirty="0" smtClean="0">
                <a:hlinkClick r:id="rId10" tooltip="26 ноября"/>
              </a:rPr>
              <a:t>26</a:t>
            </a:r>
            <a:r>
              <a:rPr lang="ru-RU" dirty="0" smtClean="0"/>
              <a:t> — </a:t>
            </a:r>
            <a:r>
              <a:rPr lang="ru-RU" dirty="0" smtClean="0">
                <a:hlinkClick r:id="rId11" tooltip="29 ноября"/>
              </a:rPr>
              <a:t>29 ноября</a:t>
            </a:r>
            <a:r>
              <a:rPr lang="ru-RU" dirty="0" smtClean="0"/>
              <a:t>); остатки французской армии покинули </a:t>
            </a:r>
            <a:r>
              <a:rPr lang="ru-RU" dirty="0" err="1" smtClean="0"/>
              <a:t>Ковно</a:t>
            </a:r>
            <a:r>
              <a:rPr lang="ru-RU" dirty="0" smtClean="0"/>
              <a:t> и, переправившись через Неман (</a:t>
            </a:r>
            <a:r>
              <a:rPr lang="ru-RU" dirty="0" smtClean="0">
                <a:hlinkClick r:id="rId4" tooltip="14 декабря"/>
              </a:rPr>
              <a:t>14 декабря</a:t>
            </a:r>
            <a:r>
              <a:rPr lang="ru-RU" dirty="0" smtClean="0"/>
              <a:t>), двинулись через </a:t>
            </a:r>
            <a:r>
              <a:rPr lang="ru-RU" dirty="0" smtClean="0">
                <a:hlinkClick r:id="rId12" tooltip="Польша"/>
              </a:rPr>
              <a:t>Польшу</a:t>
            </a:r>
            <a:r>
              <a:rPr lang="ru-RU" dirty="0" smtClean="0"/>
              <a:t> и </a:t>
            </a:r>
            <a:r>
              <a:rPr lang="ru-RU" dirty="0" smtClean="0">
                <a:hlinkClick r:id="rId13" tooltip="Германия"/>
              </a:rPr>
              <a:t>Пруссию</a:t>
            </a:r>
            <a:r>
              <a:rPr lang="ru-RU" dirty="0" smtClean="0"/>
              <a:t> во </a:t>
            </a:r>
            <a:r>
              <a:rPr lang="ru-RU" dirty="0" smtClean="0">
                <a:hlinkClick r:id="rId14" tooltip="Франция"/>
              </a:rPr>
              <a:t>Францию</a:t>
            </a:r>
            <a:r>
              <a:rPr lang="ru-RU" baseline="30000" dirty="0" smtClean="0">
                <a:hlinkClick r:id="rId15"/>
              </a:rPr>
              <a:t>62</a:t>
            </a:r>
            <a:r>
              <a:rPr lang="ru-RU" dirty="0" smtClean="0"/>
              <a:t>. Манифест Александра по случаю "изгнания супостата из пределов России" (</a:t>
            </a:r>
            <a:r>
              <a:rPr lang="ru-RU" dirty="0" smtClean="0">
                <a:hlinkClick r:id="rId16" tooltip="5 января"/>
              </a:rPr>
              <a:t>5 января</a:t>
            </a:r>
            <a:r>
              <a:rPr lang="ru-RU" dirty="0" smtClean="0"/>
              <a:t> 1813).</a:t>
            </a:r>
          </a:p>
          <a:p>
            <a:endParaRPr lang="ru-RU" dirty="0" smtClean="0"/>
          </a:p>
          <a:p>
            <a:r>
              <a:rPr lang="ru-RU" b="1" dirty="0" smtClean="0"/>
              <a:t>Отечественная война 1812 года</a:t>
            </a:r>
            <a:endParaRPr lang="ru-RU" dirty="0" smtClean="0"/>
          </a:p>
          <a:p>
            <a:r>
              <a:rPr lang="ru-RU" dirty="0" smtClean="0"/>
              <a:t>Вторжение наполеоновских армий в Россию (о котором он узнал, находясь в Вильно) было воспринято Александром не только как величайшая угроза России, но и как личное оскорбление, а сам Наполеон стал отныне для него смертельным личным врагом. Не желая повторять опыт Аустерлица и, подчиняясь давлению своего окружения, Александр покинул армию и вернулся в Петербург. В течение всего времени, пока Барклай де Толли осуществлял отступательный маневр, вызывавший на него огонь резкой критики, как общества, так и армии, Александр почти не проявлял своей солидарности с военачальником. После того как был оставлен Смоленск, император уступил всеобщим требованиям и назначил на этот пост М. И. Кутузова. С изгнанием наполеоновских войск из России Александр вернулся в армию и находился в ней во время заграничных походов 1813-14.</a:t>
            </a:r>
          </a:p>
          <a:p>
            <a:endParaRPr lang="ru-RU" dirty="0" smtClean="0"/>
          </a:p>
          <a:p>
            <a:endParaRPr lang="ru-RU" dirty="0" smtClean="0"/>
          </a:p>
          <a:p>
            <a:r>
              <a:rPr lang="ru-RU" dirty="0" smtClean="0"/>
              <a:t/>
            </a:r>
            <a:br>
              <a:rPr lang="ru-RU" dirty="0" smtClean="0"/>
            </a:br>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71662D03-A643-4B72-8EE5-22594E762EFA}"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1662D03-A643-4B72-8EE5-22594E762EFA}"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55000" lnSpcReduction="20000"/>
          </a:bodyPr>
          <a:lstStyle/>
          <a:p>
            <a:r>
              <a:rPr lang="ru-RU" b="1" dirty="0" smtClean="0"/>
              <a:t>1813 — 1814: Заграничные походы русской армии</a:t>
            </a:r>
            <a:r>
              <a:rPr lang="ru-RU" dirty="0" smtClean="0"/>
              <a:t>. Переход русской армии через Неман (</a:t>
            </a:r>
            <a:r>
              <a:rPr lang="ru-RU" dirty="0" smtClean="0">
                <a:hlinkClick r:id="rId3" tooltip="13 января"/>
              </a:rPr>
              <a:t>13 января</a:t>
            </a:r>
            <a:r>
              <a:rPr lang="ru-RU" dirty="0" smtClean="0"/>
              <a:t> 1813); победа </a:t>
            </a:r>
            <a:r>
              <a:rPr lang="ru-RU" dirty="0" smtClean="0">
                <a:hlinkClick r:id="rId4" tooltip="Наполеон"/>
              </a:rPr>
              <a:t>Наполеона</a:t>
            </a:r>
            <a:r>
              <a:rPr lang="ru-RU" dirty="0" smtClean="0"/>
              <a:t> в сражениях при </a:t>
            </a:r>
            <a:r>
              <a:rPr lang="ru-RU" dirty="0" err="1" smtClean="0"/>
              <a:t>Лютцене</a:t>
            </a:r>
            <a:r>
              <a:rPr lang="ru-RU" dirty="0" smtClean="0"/>
              <a:t> (</a:t>
            </a:r>
            <a:r>
              <a:rPr lang="ru-RU" dirty="0" smtClean="0">
                <a:hlinkClick r:id="rId5" tooltip="2 мая"/>
              </a:rPr>
              <a:t>2 мая</a:t>
            </a:r>
            <a:r>
              <a:rPr lang="ru-RU" dirty="0" smtClean="0"/>
              <a:t> 1813)</a:t>
            </a:r>
            <a:r>
              <a:rPr lang="ru-RU" baseline="30000" dirty="0" smtClean="0">
                <a:hlinkClick r:id="rId6"/>
              </a:rPr>
              <a:t>63</a:t>
            </a:r>
            <a:r>
              <a:rPr lang="ru-RU" dirty="0" smtClean="0"/>
              <a:t> и при </a:t>
            </a:r>
            <a:r>
              <a:rPr lang="ru-RU" dirty="0" err="1" smtClean="0"/>
              <a:t>Баутцене</a:t>
            </a:r>
            <a:r>
              <a:rPr lang="ru-RU" dirty="0" smtClean="0"/>
              <a:t> (</a:t>
            </a:r>
            <a:r>
              <a:rPr lang="ru-RU" dirty="0" smtClean="0">
                <a:hlinkClick r:id="rId7" tooltip="20 мая"/>
              </a:rPr>
              <a:t>20</a:t>
            </a:r>
            <a:r>
              <a:rPr lang="ru-RU" dirty="0" smtClean="0"/>
              <a:t> — </a:t>
            </a:r>
            <a:r>
              <a:rPr lang="ru-RU" dirty="0" smtClean="0">
                <a:hlinkClick r:id="rId8" tooltip="21 мая"/>
              </a:rPr>
              <a:t>21 мая</a:t>
            </a:r>
            <a:r>
              <a:rPr lang="ru-RU" dirty="0" smtClean="0"/>
              <a:t>)</a:t>
            </a:r>
            <a:r>
              <a:rPr lang="ru-RU" baseline="30000" dirty="0" smtClean="0">
                <a:hlinkClick r:id="rId6"/>
              </a:rPr>
              <a:t>64</a:t>
            </a:r>
            <a:r>
              <a:rPr lang="ru-RU" dirty="0" smtClean="0"/>
              <a:t> и отступление русско-прусской армии за Эльбу до Одера; перемирие июля-августа 1813; победа </a:t>
            </a:r>
            <a:r>
              <a:rPr lang="ru-RU" dirty="0" smtClean="0">
                <a:hlinkClick r:id="rId4" tooltip="Наполеон"/>
              </a:rPr>
              <a:t>Наполеона</a:t>
            </a:r>
            <a:r>
              <a:rPr lang="ru-RU" dirty="0" smtClean="0"/>
              <a:t> в сражении при Дрездене (</a:t>
            </a:r>
            <a:r>
              <a:rPr lang="ru-RU" dirty="0" smtClean="0">
                <a:hlinkClick r:id="rId9" tooltip="26 августа"/>
              </a:rPr>
              <a:t>26</a:t>
            </a:r>
            <a:r>
              <a:rPr lang="ru-RU" dirty="0" smtClean="0"/>
              <a:t> — </a:t>
            </a:r>
            <a:r>
              <a:rPr lang="ru-RU" dirty="0" smtClean="0">
                <a:hlinkClick r:id="rId10" tooltip="27 августа"/>
              </a:rPr>
              <a:t>27 августа</a:t>
            </a:r>
            <a:r>
              <a:rPr lang="ru-RU" dirty="0" smtClean="0"/>
              <a:t>); "Битва народов" под Лейпцигом (</a:t>
            </a:r>
            <a:r>
              <a:rPr lang="ru-RU" dirty="0" smtClean="0">
                <a:hlinkClick r:id="rId11" tooltip="16 октября"/>
              </a:rPr>
              <a:t>16</a:t>
            </a:r>
            <a:r>
              <a:rPr lang="ru-RU" dirty="0" smtClean="0"/>
              <a:t> — </a:t>
            </a:r>
            <a:r>
              <a:rPr lang="ru-RU" dirty="0" smtClean="0">
                <a:hlinkClick r:id="rId12" tooltip="19 октября"/>
              </a:rPr>
              <a:t>19 октября</a:t>
            </a:r>
            <a:r>
              <a:rPr lang="ru-RU" dirty="0" smtClean="0"/>
              <a:t> 1813), где армия </a:t>
            </a:r>
            <a:r>
              <a:rPr lang="ru-RU" dirty="0" smtClean="0">
                <a:hlinkClick r:id="rId4" tooltip="Наполеон"/>
              </a:rPr>
              <a:t>Наполеона</a:t>
            </a:r>
            <a:r>
              <a:rPr lang="ru-RU" dirty="0" smtClean="0"/>
              <a:t> и его союзников (Саксония, </a:t>
            </a:r>
            <a:r>
              <a:rPr lang="ru-RU" dirty="0" smtClean="0">
                <a:hlinkClick r:id="rId13" tooltip="Польша"/>
              </a:rPr>
              <a:t>Польша</a:t>
            </a:r>
            <a:r>
              <a:rPr lang="ru-RU" dirty="0" smtClean="0"/>
              <a:t>) потерпела поражение от войск </a:t>
            </a:r>
            <a:r>
              <a:rPr lang="ru-RU" dirty="0" smtClean="0">
                <a:hlinkClick r:id="rId14" tooltip="Россия"/>
              </a:rPr>
              <a:t>России</a:t>
            </a:r>
            <a:r>
              <a:rPr lang="ru-RU" dirty="0" smtClean="0"/>
              <a:t>, </a:t>
            </a:r>
            <a:r>
              <a:rPr lang="ru-RU" dirty="0" smtClean="0">
                <a:hlinkClick r:id="rId15" tooltip="Австрия"/>
              </a:rPr>
              <a:t>Австрии</a:t>
            </a:r>
            <a:r>
              <a:rPr lang="ru-RU" dirty="0" smtClean="0"/>
              <a:t>, </a:t>
            </a:r>
            <a:r>
              <a:rPr lang="ru-RU" dirty="0" smtClean="0">
                <a:hlinkClick r:id="rId16" tooltip="Германия"/>
              </a:rPr>
              <a:t>Пруссии</a:t>
            </a:r>
            <a:r>
              <a:rPr lang="ru-RU" dirty="0" smtClean="0"/>
              <a:t> и </a:t>
            </a:r>
            <a:r>
              <a:rPr lang="ru-RU" dirty="0" smtClean="0">
                <a:hlinkClick r:id="rId17" tooltip="Швеция"/>
              </a:rPr>
              <a:t>Швеции</a:t>
            </a:r>
            <a:r>
              <a:rPr lang="ru-RU" dirty="0" smtClean="0"/>
              <a:t>; </a:t>
            </a:r>
            <a:r>
              <a:rPr lang="ru-RU" dirty="0" smtClean="0">
                <a:hlinkClick r:id="rId18" tooltip="Бавария"/>
              </a:rPr>
              <a:t>Бавария</a:t>
            </a:r>
            <a:r>
              <a:rPr lang="ru-RU" dirty="0" smtClean="0"/>
              <a:t>, </a:t>
            </a:r>
            <a:r>
              <a:rPr lang="ru-RU" dirty="0" smtClean="0">
                <a:hlinkClick r:id="rId19" tooltip="Баден-Вюртемберг"/>
              </a:rPr>
              <a:t>Вюртемберг</a:t>
            </a:r>
            <a:r>
              <a:rPr lang="ru-RU" dirty="0" smtClean="0"/>
              <a:t> перешли на сторону сил антифранцузской коалиции, Вестфальское королевство исчезло как самостоятельное государство, а </a:t>
            </a:r>
            <a:r>
              <a:rPr lang="ru-RU" dirty="0" smtClean="0">
                <a:hlinkClick r:id="rId20" tooltip="Саксония"/>
              </a:rPr>
              <a:t>Саксония</a:t>
            </a:r>
            <a:r>
              <a:rPr lang="ru-RU" dirty="0" smtClean="0"/>
              <a:t> потеряла до 40 % своей территории; русская армия, переправившись через Рейн у </a:t>
            </a:r>
            <a:r>
              <a:rPr lang="ru-RU" dirty="0" smtClean="0">
                <a:hlinkClick r:id="rId21" tooltip="Базель"/>
              </a:rPr>
              <a:t>Базеля</a:t>
            </a:r>
            <a:r>
              <a:rPr lang="ru-RU" dirty="0" smtClean="0"/>
              <a:t>, вошла в пределы </a:t>
            </a:r>
            <a:r>
              <a:rPr lang="ru-RU" dirty="0" smtClean="0">
                <a:hlinkClick r:id="rId22" tooltip="Франция"/>
              </a:rPr>
              <a:t>Франции</a:t>
            </a:r>
            <a:r>
              <a:rPr lang="ru-RU" dirty="0" smtClean="0"/>
              <a:t> (</a:t>
            </a:r>
            <a:r>
              <a:rPr lang="ru-RU" dirty="0" smtClean="0">
                <a:hlinkClick r:id="rId23" tooltip="12 января"/>
              </a:rPr>
              <a:t>12 января</a:t>
            </a:r>
            <a:r>
              <a:rPr lang="ru-RU" dirty="0" smtClean="0"/>
              <a:t> 1814); взятие </a:t>
            </a:r>
            <a:r>
              <a:rPr lang="ru-RU" dirty="0" smtClean="0">
                <a:hlinkClick r:id="rId24" tooltip="Париж"/>
              </a:rPr>
              <a:t>Парижа</a:t>
            </a:r>
            <a:r>
              <a:rPr lang="ru-RU" dirty="0" smtClean="0"/>
              <a:t> (</a:t>
            </a:r>
            <a:r>
              <a:rPr lang="ru-RU" dirty="0" smtClean="0">
                <a:hlinkClick r:id="rId25" tooltip="24 марта"/>
              </a:rPr>
              <a:t>24</a:t>
            </a:r>
            <a:r>
              <a:rPr lang="ru-RU" dirty="0" smtClean="0"/>
              <a:t> — </a:t>
            </a:r>
            <a:r>
              <a:rPr lang="ru-RU" dirty="0" smtClean="0">
                <a:hlinkClick r:id="rId26" tooltip="30 марта"/>
              </a:rPr>
              <a:t>30 марта</a:t>
            </a:r>
            <a:r>
              <a:rPr lang="ru-RU" dirty="0" smtClean="0"/>
              <a:t> 1814); отречение </a:t>
            </a:r>
            <a:r>
              <a:rPr lang="ru-RU" dirty="0" smtClean="0">
                <a:hlinkClick r:id="rId4" tooltip="Наполеон"/>
              </a:rPr>
              <a:t>Наполеона</a:t>
            </a:r>
            <a:r>
              <a:rPr lang="ru-RU" dirty="0" smtClean="0"/>
              <a:t> (</a:t>
            </a:r>
            <a:r>
              <a:rPr lang="ru-RU" dirty="0" smtClean="0">
                <a:hlinkClick r:id="rId27" tooltip="4 апреля"/>
              </a:rPr>
              <a:t>4 апреля</a:t>
            </a:r>
            <a:r>
              <a:rPr lang="ru-RU" dirty="0" smtClean="0"/>
              <a:t> 1814); </a:t>
            </a:r>
            <a:r>
              <a:rPr lang="ru-RU" dirty="0" smtClean="0">
                <a:hlinkClick r:id="rId24" tooltip="Париж"/>
              </a:rPr>
              <a:t>Парижский</a:t>
            </a:r>
            <a:r>
              <a:rPr lang="ru-RU" dirty="0" smtClean="0"/>
              <a:t> мирный договор (</a:t>
            </a:r>
            <a:r>
              <a:rPr lang="ru-RU" dirty="0" smtClean="0">
                <a:hlinkClick r:id="rId28" tooltip="30 мая"/>
              </a:rPr>
              <a:t>30 мая</a:t>
            </a:r>
            <a:r>
              <a:rPr lang="ru-RU" dirty="0" smtClean="0"/>
              <a:t>), согласно которому была восстановлена независимость </a:t>
            </a:r>
            <a:r>
              <a:rPr lang="ru-RU" dirty="0" smtClean="0">
                <a:hlinkClick r:id="rId29" tooltip="Нидерланды"/>
              </a:rPr>
              <a:t>Голландии</a:t>
            </a:r>
            <a:r>
              <a:rPr lang="ru-RU" dirty="0" smtClean="0"/>
              <a:t>, </a:t>
            </a:r>
            <a:r>
              <a:rPr lang="ru-RU" dirty="0" smtClean="0">
                <a:hlinkClick r:id="rId30" tooltip="Швейцария"/>
              </a:rPr>
              <a:t>Швейцарии</a:t>
            </a:r>
            <a:r>
              <a:rPr lang="ru-RU" dirty="0" smtClean="0"/>
              <a:t>, немецких княжеств и </a:t>
            </a:r>
            <a:r>
              <a:rPr lang="ru-RU" dirty="0" smtClean="0">
                <a:hlinkClick r:id="rId31" tooltip="Италия"/>
              </a:rPr>
              <a:t>итальянских</a:t>
            </a:r>
            <a:r>
              <a:rPr lang="ru-RU" dirty="0" smtClean="0"/>
              <a:t> государств; </a:t>
            </a:r>
            <a:r>
              <a:rPr lang="ru-RU" dirty="0" smtClean="0">
                <a:hlinkClick r:id="rId22" tooltip="Франция"/>
              </a:rPr>
              <a:t>Франция</a:t>
            </a:r>
            <a:r>
              <a:rPr lang="ru-RU" dirty="0" smtClean="0"/>
              <a:t> возвращалась в границы на </a:t>
            </a:r>
            <a:r>
              <a:rPr lang="ru-RU" dirty="0" smtClean="0">
                <a:hlinkClick r:id="rId32" tooltip="1 января"/>
              </a:rPr>
              <a:t>1 января</a:t>
            </a:r>
            <a:r>
              <a:rPr lang="ru-RU" dirty="0" smtClean="0"/>
              <a:t> 1792.</a:t>
            </a:r>
          </a:p>
          <a:p>
            <a:endParaRPr lang="ru-RU" dirty="0" smtClean="0"/>
          </a:p>
          <a:p>
            <a:r>
              <a:rPr lang="ru-RU" dirty="0" smtClean="0"/>
              <a:t>1814, ноябрь — 1815, июнь: </a:t>
            </a:r>
            <a:r>
              <a:rPr lang="ru-RU" dirty="0" smtClean="0">
                <a:hlinkClick r:id="rId33" tooltip="Вена"/>
              </a:rPr>
              <a:t>Венский</a:t>
            </a:r>
            <a:r>
              <a:rPr lang="ru-RU" dirty="0" smtClean="0"/>
              <a:t> конгресс, </a:t>
            </a:r>
            <a:r>
              <a:rPr lang="ru-RU" dirty="0" smtClean="0">
                <a:hlinkClick r:id="rId34" tooltip="9 июня"/>
              </a:rPr>
              <a:t>9 июня</a:t>
            </a:r>
            <a:r>
              <a:rPr lang="ru-RU" dirty="0" smtClean="0"/>
              <a:t> принявший </a:t>
            </a:r>
            <a:r>
              <a:rPr lang="ru-RU" dirty="0" smtClean="0">
                <a:hlinkClick r:id="rId35" tooltip="http://www.hrono.info/dokum/vena1815.html"/>
              </a:rPr>
              <a:t>решения</a:t>
            </a:r>
            <a:r>
              <a:rPr lang="ru-RU" dirty="0" smtClean="0"/>
              <a:t>, согласно которым </a:t>
            </a:r>
            <a:r>
              <a:rPr lang="ru-RU" dirty="0" smtClean="0">
                <a:hlinkClick r:id="rId14" tooltip="Россия"/>
              </a:rPr>
              <a:t>Россия</a:t>
            </a:r>
            <a:r>
              <a:rPr lang="ru-RU" dirty="0" smtClean="0"/>
              <a:t> получила большую часть Великого герцогства Варшавского; </a:t>
            </a:r>
            <a:r>
              <a:rPr lang="ru-RU" dirty="0" smtClean="0">
                <a:hlinkClick r:id="rId16" tooltip="Германия"/>
              </a:rPr>
              <a:t>Пруссия</a:t>
            </a:r>
            <a:r>
              <a:rPr lang="ru-RU" dirty="0" smtClean="0"/>
              <a:t> приобрела северную Саксонию, ряд областей на Рейне, шведскую Померанию и остров </a:t>
            </a:r>
            <a:r>
              <a:rPr lang="ru-RU" dirty="0" err="1" smtClean="0"/>
              <a:t>Рюген</a:t>
            </a:r>
            <a:r>
              <a:rPr lang="ru-RU" dirty="0" smtClean="0"/>
              <a:t>; южная Саксония осталась под властью Фридриха-Августа I; в </a:t>
            </a:r>
            <a:r>
              <a:rPr lang="ru-RU" dirty="0" smtClean="0">
                <a:hlinkClick r:id="rId16" tooltip="Германия"/>
              </a:rPr>
              <a:t>Германии</a:t>
            </a:r>
            <a:r>
              <a:rPr lang="ru-RU" dirty="0" smtClean="0"/>
              <a:t> возник Германский союз, включивший 35 монархий и 4 вольных города, под главенством </a:t>
            </a:r>
            <a:r>
              <a:rPr lang="ru-RU" dirty="0" smtClean="0">
                <a:hlinkClick r:id="rId15" tooltip="Австрия"/>
              </a:rPr>
              <a:t>Австрии</a:t>
            </a:r>
            <a:r>
              <a:rPr lang="ru-RU" dirty="0" smtClean="0"/>
              <a:t>; </a:t>
            </a:r>
            <a:r>
              <a:rPr lang="ru-RU" dirty="0" smtClean="0">
                <a:hlinkClick r:id="rId15" tooltip="Австрия"/>
              </a:rPr>
              <a:t>Австрия</a:t>
            </a:r>
            <a:r>
              <a:rPr lang="ru-RU" dirty="0" smtClean="0"/>
              <a:t> вернула себе восточную Галицию, Зальцбург, </a:t>
            </a:r>
            <a:r>
              <a:rPr lang="ru-RU" dirty="0" smtClean="0">
                <a:hlinkClick r:id="rId36" tooltip="Ломбардия"/>
              </a:rPr>
              <a:t>Ломбардию</a:t>
            </a:r>
            <a:r>
              <a:rPr lang="ru-RU" dirty="0" smtClean="0"/>
              <a:t>, </a:t>
            </a:r>
            <a:r>
              <a:rPr lang="ru-RU" dirty="0" smtClean="0">
                <a:hlinkClick r:id="rId37" tooltip="Венеция"/>
              </a:rPr>
              <a:t>Венецию</a:t>
            </a:r>
            <a:r>
              <a:rPr lang="ru-RU" dirty="0" smtClean="0"/>
              <a:t>, Тироль, Триест, Далмацию и </a:t>
            </a:r>
            <a:r>
              <a:rPr lang="ru-RU" dirty="0" err="1" smtClean="0"/>
              <a:t>Иллирию</a:t>
            </a:r>
            <a:r>
              <a:rPr lang="ru-RU" dirty="0" smtClean="0"/>
              <a:t>; было восстановлено Сардинское королевство; </a:t>
            </a:r>
            <a:r>
              <a:rPr lang="ru-RU" dirty="0" smtClean="0">
                <a:hlinkClick r:id="rId30" tooltip="Швейцария"/>
              </a:rPr>
              <a:t>Швейцария</a:t>
            </a:r>
            <a:r>
              <a:rPr lang="ru-RU" dirty="0" smtClean="0"/>
              <a:t> получила статус вечно нейтрального государства; </a:t>
            </a:r>
            <a:r>
              <a:rPr lang="ru-RU" dirty="0" smtClean="0">
                <a:hlinkClick r:id="rId38" tooltip="Дания"/>
              </a:rPr>
              <a:t>Дания</a:t>
            </a:r>
            <a:r>
              <a:rPr lang="ru-RU" dirty="0" smtClean="0"/>
              <a:t> потеряла </a:t>
            </a:r>
            <a:r>
              <a:rPr lang="ru-RU" dirty="0" smtClean="0">
                <a:hlinkClick r:id="rId39" tooltip="Норвегия"/>
              </a:rPr>
              <a:t>Норвегию</a:t>
            </a:r>
            <a:r>
              <a:rPr lang="ru-RU" dirty="0" smtClean="0"/>
              <a:t>, которая отошла к </a:t>
            </a:r>
            <a:r>
              <a:rPr lang="ru-RU" dirty="0" smtClean="0">
                <a:hlinkClick r:id="rId17" tooltip="Швеция"/>
              </a:rPr>
              <a:t>Швеции</a:t>
            </a:r>
            <a:r>
              <a:rPr lang="ru-RU" dirty="0" smtClean="0"/>
              <a:t>; </a:t>
            </a:r>
            <a:r>
              <a:rPr lang="ru-RU" dirty="0" smtClean="0">
                <a:hlinkClick r:id="rId40" tooltip="Бельгия"/>
              </a:rPr>
              <a:t>Бельгия</a:t>
            </a:r>
            <a:r>
              <a:rPr lang="ru-RU" dirty="0" smtClean="0"/>
              <a:t> и Голландия образовали королевство </a:t>
            </a:r>
            <a:r>
              <a:rPr lang="ru-RU" dirty="0" smtClean="0">
                <a:hlinkClick r:id="rId29" tooltip="Нидерланды"/>
              </a:rPr>
              <a:t>Нидерландов</a:t>
            </a:r>
            <a:r>
              <a:rPr lang="ru-RU" dirty="0" smtClean="0"/>
              <a:t>, в которое на основе личной унии вошел </a:t>
            </a:r>
            <a:r>
              <a:rPr lang="ru-RU" dirty="0" smtClean="0">
                <a:hlinkClick r:id="rId41" tooltip="Люксембург"/>
              </a:rPr>
              <a:t>Люксембург</a:t>
            </a:r>
            <a:r>
              <a:rPr lang="ru-RU" dirty="0" smtClean="0"/>
              <a:t>; </a:t>
            </a:r>
            <a:r>
              <a:rPr lang="ru-RU" dirty="0" smtClean="0">
                <a:hlinkClick r:id="rId42" tooltip="Великобритания"/>
              </a:rPr>
              <a:t>Англия</a:t>
            </a:r>
            <a:r>
              <a:rPr lang="ru-RU" dirty="0" smtClean="0"/>
              <a:t> закрепила за собой Ионические острова, </a:t>
            </a:r>
            <a:r>
              <a:rPr lang="ru-RU" dirty="0" smtClean="0">
                <a:hlinkClick r:id="rId43" tooltip="Мальта"/>
              </a:rPr>
              <a:t>Мальту</a:t>
            </a:r>
            <a:r>
              <a:rPr lang="ru-RU" dirty="0" smtClean="0"/>
              <a:t>, </a:t>
            </a:r>
            <a:r>
              <a:rPr lang="ru-RU" dirty="0" smtClean="0">
                <a:hlinkClick r:id="rId44" tooltip="Сент-Люсия"/>
              </a:rPr>
              <a:t>Сент-Люсию</a:t>
            </a:r>
            <a:r>
              <a:rPr lang="ru-RU" dirty="0" smtClean="0"/>
              <a:t>, Тобаго, </a:t>
            </a:r>
            <a:r>
              <a:rPr lang="ru-RU" dirty="0" smtClean="0">
                <a:hlinkClick r:id="rId45" tooltip="Сейшельские острова"/>
              </a:rPr>
              <a:t>Сейшельские острова</a:t>
            </a:r>
            <a:r>
              <a:rPr lang="ru-RU" dirty="0" smtClean="0"/>
              <a:t>, </a:t>
            </a:r>
            <a:r>
              <a:rPr lang="ru-RU" dirty="0" smtClean="0">
                <a:hlinkClick r:id="rId46" tooltip="Цейлон"/>
              </a:rPr>
              <a:t>Цейлон</a:t>
            </a:r>
            <a:r>
              <a:rPr lang="ru-RU" dirty="0" smtClean="0"/>
              <a:t>, </a:t>
            </a:r>
            <a:r>
              <a:rPr lang="ru-RU" dirty="0" smtClean="0">
                <a:hlinkClick r:id="rId47" tooltip="ЮАР"/>
              </a:rPr>
              <a:t>Капскую колонию</a:t>
            </a:r>
            <a:r>
              <a:rPr lang="ru-RU" dirty="0" smtClean="0"/>
              <a:t>; границы </a:t>
            </a:r>
            <a:r>
              <a:rPr lang="ru-RU" dirty="0" smtClean="0">
                <a:hlinkClick r:id="rId22" tooltip="Франция"/>
              </a:rPr>
              <a:t>Франции</a:t>
            </a:r>
            <a:r>
              <a:rPr lang="ru-RU" dirty="0" smtClean="0"/>
              <a:t> после разгрома </a:t>
            </a:r>
            <a:r>
              <a:rPr lang="ru-RU" dirty="0" smtClean="0">
                <a:hlinkClick r:id="rId4" tooltip="Наполеон"/>
              </a:rPr>
              <a:t>Наполеона</a:t>
            </a:r>
            <a:r>
              <a:rPr lang="ru-RU" dirty="0" smtClean="0"/>
              <a:t> при Ватерлоо (</a:t>
            </a:r>
            <a:r>
              <a:rPr lang="ru-RU" dirty="0" smtClean="0">
                <a:hlinkClick r:id="rId48" tooltip="18 июня"/>
              </a:rPr>
              <a:t>18 июня</a:t>
            </a:r>
            <a:r>
              <a:rPr lang="ru-RU" dirty="0" smtClean="0"/>
              <a:t>) и реставрации Бурбонов (</a:t>
            </a:r>
            <a:r>
              <a:rPr lang="ru-RU" dirty="0" smtClean="0">
                <a:hlinkClick r:id="rId49" tooltip="8 июля"/>
              </a:rPr>
              <a:t>8 июля</a:t>
            </a:r>
            <a:r>
              <a:rPr lang="ru-RU" dirty="0" smtClean="0"/>
              <a:t>) — по условиям Второго </a:t>
            </a:r>
            <a:r>
              <a:rPr lang="ru-RU" dirty="0" smtClean="0">
                <a:hlinkClick r:id="rId24" tooltip="Париж"/>
              </a:rPr>
              <a:t>Парижского</a:t>
            </a:r>
            <a:r>
              <a:rPr lang="ru-RU" dirty="0" smtClean="0"/>
              <a:t> мира (</a:t>
            </a:r>
            <a:r>
              <a:rPr lang="ru-RU" dirty="0" smtClean="0">
                <a:hlinkClick r:id="rId50" tooltip="20 ноября"/>
              </a:rPr>
              <a:t>20 ноября</a:t>
            </a:r>
            <a:r>
              <a:rPr lang="ru-RU" dirty="0" smtClean="0"/>
              <a:t> 1815) вернулись к состоянию на 1790.</a:t>
            </a:r>
          </a:p>
          <a:p>
            <a:endParaRPr lang="ru-RU" dirty="0" smtClean="0"/>
          </a:p>
          <a:p>
            <a:r>
              <a:rPr lang="ru-RU" b="1" dirty="0" smtClean="0"/>
              <a:t>Священный союз</a:t>
            </a:r>
            <a:endParaRPr lang="ru-RU" dirty="0" smtClean="0"/>
          </a:p>
          <a:p>
            <a:r>
              <a:rPr lang="ru-RU" dirty="0" smtClean="0"/>
              <a:t>Победа над Наполеоном усилила авторитет Александра I, он стал одним из могущественнейших правителей Европы, ощущавшим себя освободителем ее народов, на которого возложена особая, определенная Божьей волей миссия по предотвращению на континенте дальнейших войн и разорений. Спокойствие Европы он считал также и необходимым условием для реализации своих реформаторских замыслов в самой России. Для обеспечения этих условий было необходимо сохранить статус-кво, определенный решениями Венского конгресса (1815), по которым к России отошла территория Великого герцогства Варшавского, а во Франции восстановлена монархия, причем Александр настоял на учреждении в этой стране конституционно-монархического строя, что должно было послужить прецедентом для установления подобных режимов и в других странах. Российскому императору, в частности, удалось заручиться поддержкой союзниками его идеи о введении конституции в Польше. </a:t>
            </a:r>
            <a:r>
              <a:rPr lang="ru-RU" b="1" dirty="0" smtClean="0"/>
              <a:t>В качестве гаранта соблюдения решений Венского конгресса император инициировал создание Священного союза (14 сентября 1815) </a:t>
            </a:r>
            <a:r>
              <a:rPr lang="ru-RU" dirty="0" smtClean="0"/>
              <a:t>— прообраза международных организаций 20 в. Александр I был убежден, что победой над Наполеоном он обязан промыслу Божьему, его религиозность постоянно усиливалась. Сильное влияние на него оказали баронесса Ю. </a:t>
            </a:r>
            <a:r>
              <a:rPr lang="ru-RU" dirty="0" err="1" smtClean="0"/>
              <a:t>Крюденер</a:t>
            </a:r>
            <a:r>
              <a:rPr lang="ru-RU" dirty="0" smtClean="0"/>
              <a:t> и архимандрит </a:t>
            </a:r>
            <a:r>
              <a:rPr lang="ru-RU" dirty="0" err="1" smtClean="0"/>
              <a:t>Фотий</a:t>
            </a:r>
            <a:r>
              <a:rPr lang="ru-RU" dirty="0" smtClean="0"/>
              <a:t>. По некоторым данным, его вера приобрела </a:t>
            </a:r>
            <a:r>
              <a:rPr lang="ru-RU" dirty="0" err="1" smtClean="0"/>
              <a:t>экуменистический</a:t>
            </a:r>
            <a:r>
              <a:rPr lang="ru-RU" dirty="0" smtClean="0"/>
              <a:t> характер, а сам он постепенно становился мистиком. </a:t>
            </a:r>
            <a:endParaRPr lang="ru-RU" dirty="0" smtClean="0"/>
          </a:p>
          <a:p>
            <a:endParaRPr lang="ru-RU" dirty="0" smtClean="0"/>
          </a:p>
          <a:p>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Александр I непосредственно участвовал в деятельности конгрессов Священного союза в </a:t>
            </a:r>
            <a:r>
              <a:rPr lang="ru-RU" dirty="0" err="1" smtClean="0"/>
              <a:t>Аахене</a:t>
            </a:r>
            <a:r>
              <a:rPr lang="ru-RU" dirty="0" smtClean="0"/>
              <a:t> (сентябрь - ноябрь 1818) , </a:t>
            </a:r>
            <a:r>
              <a:rPr lang="ru-RU" dirty="0" err="1" smtClean="0"/>
              <a:t>Троппау</a:t>
            </a:r>
            <a:r>
              <a:rPr lang="ru-RU" dirty="0" smtClean="0"/>
              <a:t> и </a:t>
            </a:r>
            <a:r>
              <a:rPr lang="ru-RU" dirty="0" err="1" smtClean="0"/>
              <a:t>Лайбахе</a:t>
            </a:r>
            <a:r>
              <a:rPr lang="ru-RU" dirty="0" smtClean="0"/>
              <a:t> (октябрь - декабрь 1820 — январь 1821) , Вероне (октябрь - декабрь 1822) . Однако усиление российского влияния в Европе вызывало противодействие союзников. </a:t>
            </a:r>
            <a:br>
              <a:rPr lang="ru-RU" dirty="0" smtClean="0"/>
            </a:br>
            <a:r>
              <a:rPr lang="ru-RU" dirty="0" smtClean="0"/>
              <a:t/>
            </a:r>
            <a:br>
              <a:rPr lang="ru-RU" dirty="0" smtClean="0"/>
            </a:br>
            <a:r>
              <a:rPr lang="ru-RU" dirty="0" smtClean="0"/>
              <a:t>В 1825 Священный союз по существу распался.</a:t>
            </a:r>
          </a:p>
          <a:p>
            <a:endParaRPr lang="ru-RU" dirty="0"/>
          </a:p>
        </p:txBody>
      </p:sp>
      <p:sp>
        <p:nvSpPr>
          <p:cNvPr id="4" name="Номер слайда 3"/>
          <p:cNvSpPr>
            <a:spLocks noGrp="1"/>
          </p:cNvSpPr>
          <p:nvPr>
            <p:ph type="sldNum" sz="quarter" idx="10"/>
          </p:nvPr>
        </p:nvSpPr>
        <p:spPr/>
        <p:txBody>
          <a:bodyPr/>
          <a:lstStyle/>
          <a:p>
            <a:fld id="{71662D03-A643-4B72-8EE5-22594E762EFA}"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r>
              <a:rPr lang="ru-RU" b="1" dirty="0" smtClean="0"/>
              <a:t>Послевоенные реформы Александра I</a:t>
            </a:r>
            <a:endParaRPr lang="ru-RU" dirty="0" smtClean="0"/>
          </a:p>
          <a:p>
            <a:r>
              <a:rPr lang="ru-RU" dirty="0" smtClean="0"/>
              <a:t>Укрепив в результате победы над французами свой авторитет, Александр I и во внутренней политике послевоенного времени предпринял очередную серию реформаторских попыток. Еще в 1809 было создано Великое княжество Финляндское, ставшее по существу автономией с собственным сеймом, без согласия которого царь не мог менять законодательство и вводить новые налоги, и сенатом (правительством). В мае 1815 Александр объявил о даровании конституции Царству Польскому, предусматривавшей создание двухпалатного сейма, системы местного самоуправления и свободу печати. </a:t>
            </a:r>
          </a:p>
          <a:p>
            <a:r>
              <a:rPr lang="ru-RU" dirty="0" smtClean="0"/>
              <a:t>В 1817-1818 годах ряд близких к императору людей, в т.ч. А. А. Аракчеев, занимались по его приказу разработкой проектов поэтапной ликвидации крепостного права в России. В 1818 Александр I дал задание Н. Н. Новосильцеву подготовить проект конституции для России. Проект “Государственной уставной грамоты Российской империи”, предусматривавший федеративное устройство страны, был готов к концу 1820 и одобрен императором, но его введение было отложено на неопределенный срок. Своему ближайшему окружению царь жаловался, что не имеет помощников и не может найти подходящих людей на губернаторские должности. Прежние идеалы все более казались Александру I лишь бесплодными романтическими мечтами и иллюзиями, оторванными от реальной политической практики. Отрезвляющее воздействие оказало на Александра известие о восстании Семеновского полка (1820) , воспринятое им как угроза революционного взрыва в России, для предотвращения которого необходимо было принять жесткие меры. Тем не менее, мечты о реформах не покидали императора вплоть до 1822-23.</a:t>
            </a:r>
          </a:p>
          <a:p>
            <a:r>
              <a:rPr lang="ru-RU" b="1" dirty="0" smtClean="0"/>
              <a:t>Усиление реакции</a:t>
            </a:r>
            <a:endParaRPr lang="ru-RU" dirty="0" smtClean="0"/>
          </a:p>
          <a:p>
            <a:r>
              <a:rPr lang="ru-RU" dirty="0" smtClean="0"/>
              <a:t>Одним из парадоксов внутренней политики Александра I послевоенного времени стало то обстоятельство, что попытки обновления российского государства сопровождались установлением полицейского режима, позднее получившего название “аракчеевщины”. Ее символом стали военные поселения, в которых сам Александр, впрочем, видел один из способов освобождения крестьян от личной зависимости, но которые вызывали ненависть в самых широких кругах общества. В 1817 вместо Министерства просвещения было создано Министерство духовных дел и народного просвещения во главе с обер-прокурором Святейшего синода и главой Библейского общества А. Н. Голицыным. Под его руководством фактически был осуществлен разгром российских университетов, воцарилась жестокая цензура. В 1822 Александр I запретил деятельность в России масонских лож и иных тайных обществ и утвердил предложение Сената, разрешавшее помещикам за “дурные поступки” ссылать своих крестьян в Сибирь. Вместе с тем император был осведомлен о </a:t>
            </a:r>
            <a:r>
              <a:rPr lang="ru-RU" b="1" dirty="0" smtClean="0"/>
              <a:t>деятельности первых декабристских организаций</a:t>
            </a:r>
            <a:r>
              <a:rPr lang="ru-RU" dirty="0" smtClean="0"/>
              <a:t>, но не предпринял никаких мер против их членов, считая, что они разделяют заблуждения его молодости. </a:t>
            </a:r>
            <a:br>
              <a:rPr lang="ru-RU" dirty="0" smtClean="0"/>
            </a:br>
            <a:r>
              <a:rPr lang="ru-RU" dirty="0" smtClean="0"/>
              <a:t/>
            </a:r>
            <a:br>
              <a:rPr lang="ru-RU" dirty="0" smtClean="0"/>
            </a:br>
            <a:r>
              <a:rPr lang="ru-RU" dirty="0" smtClean="0"/>
              <a:t>В последние годы жизни Александр I вновь нередко говорил своим близким о намерении отречься от престола и “удалиться от мира”, что после его неожиданной смерти от брюшного тифа в Таганроге породило легенду о “старце Федоре Кузьмиче”. Согласно этой легенде, в Таганроге умер и был затем похоронен не Александр I, а его двойник, в то время как царь еще долго жил старцем-отшельником в Сибири и умер в 1864 году. Но никаких документальных подтверждений этой легенды не существует. </a:t>
            </a:r>
          </a:p>
          <a:p>
            <a:endParaRPr lang="ru-RU" dirty="0"/>
          </a:p>
        </p:txBody>
      </p:sp>
      <p:sp>
        <p:nvSpPr>
          <p:cNvPr id="4" name="Номер слайда 3"/>
          <p:cNvSpPr>
            <a:spLocks noGrp="1"/>
          </p:cNvSpPr>
          <p:nvPr>
            <p:ph type="sldNum" sz="quarter" idx="10"/>
          </p:nvPr>
        </p:nvSpPr>
        <p:spPr/>
        <p:txBody>
          <a:bodyPr/>
          <a:lstStyle/>
          <a:p>
            <a:fld id="{71662D03-A643-4B72-8EE5-22594E762EFA}"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Прямых наследников от брака с Елизаветой Алексеевной</a:t>
            </a:r>
            <a:r>
              <a:rPr lang="ru-RU" b="1" baseline="30000" dirty="0" smtClean="0">
                <a:hlinkClick r:id="rId3"/>
              </a:rPr>
              <a:t>2</a:t>
            </a:r>
            <a:r>
              <a:rPr lang="ru-RU" b="1" dirty="0" smtClean="0"/>
              <a:t> Александр не имел: после его смерти императором стал его младший брат </a:t>
            </a:r>
            <a:r>
              <a:rPr lang="ru-RU" b="1" dirty="0" smtClean="0">
                <a:hlinkClick r:id="rId4" tooltip="Николай I"/>
              </a:rPr>
              <a:t>Николай Павлович</a:t>
            </a:r>
            <a:r>
              <a:rPr lang="ru-RU" b="1" dirty="0" smtClean="0"/>
              <a:t>.</a:t>
            </a:r>
          </a:p>
          <a:p>
            <a:endParaRPr lang="ru-RU" dirty="0"/>
          </a:p>
        </p:txBody>
      </p:sp>
      <p:sp>
        <p:nvSpPr>
          <p:cNvPr id="4" name="Номер слайда 3"/>
          <p:cNvSpPr>
            <a:spLocks noGrp="1"/>
          </p:cNvSpPr>
          <p:nvPr>
            <p:ph type="sldNum" sz="quarter" idx="10"/>
          </p:nvPr>
        </p:nvSpPr>
        <p:spPr/>
        <p:txBody>
          <a:bodyPr/>
          <a:lstStyle/>
          <a:p>
            <a:fld id="{71662D03-A643-4B72-8EE5-22594E762EFA}"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Александрийский Столп был возведен в 1834 году в центре Дворцовой площади</a:t>
            </a:r>
            <a:r>
              <a:rPr lang="ru-RU" baseline="0" dirty="0" smtClean="0"/>
              <a:t> Санкт-Петербурга архитектором Огюстом </a:t>
            </a:r>
            <a:r>
              <a:rPr lang="ru-RU" baseline="0" dirty="0" err="1" smtClean="0"/>
              <a:t>Монфераном</a:t>
            </a:r>
            <a:r>
              <a:rPr lang="ru-RU" baseline="0" dirty="0" smtClean="0"/>
              <a:t> по заказу императора Николая </a:t>
            </a:r>
            <a:r>
              <a:rPr lang="en-US" baseline="0" dirty="0" smtClean="0"/>
              <a:t>I</a:t>
            </a:r>
            <a:r>
              <a:rPr lang="ru-RU" baseline="0" dirty="0" smtClean="0"/>
              <a:t> в память о победе его старшего брата императора Александра </a:t>
            </a:r>
            <a:r>
              <a:rPr lang="en-US" baseline="0" dirty="0" smtClean="0"/>
              <a:t>I</a:t>
            </a:r>
            <a:r>
              <a:rPr lang="ru-RU" baseline="0" dirty="0" smtClean="0"/>
              <a:t> над Наполеоном.</a:t>
            </a:r>
            <a:endParaRPr lang="ru-RU" dirty="0"/>
          </a:p>
        </p:txBody>
      </p:sp>
      <p:sp>
        <p:nvSpPr>
          <p:cNvPr id="4" name="Номер слайда 3"/>
          <p:cNvSpPr>
            <a:spLocks noGrp="1"/>
          </p:cNvSpPr>
          <p:nvPr>
            <p:ph type="sldNum" sz="quarter" idx="10"/>
          </p:nvPr>
        </p:nvSpPr>
        <p:spPr/>
        <p:txBody>
          <a:bodyPr/>
          <a:lstStyle/>
          <a:p>
            <a:fld id="{71662D03-A643-4B72-8EE5-22594E762EFA}" type="slidenum">
              <a:rPr lang="ru-RU" smtClean="0"/>
              <a:pPr/>
              <a:t>17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55000" lnSpcReduction="20000"/>
          </a:bodyPr>
          <a:lstStyle/>
          <a:p>
            <a:r>
              <a:rPr lang="ru-RU" b="1" dirty="0" smtClean="0"/>
              <a:t>12 (23) декабря 1777, Петербург — 19 ноября (1 декабря) 1825, Таганрог</a:t>
            </a:r>
          </a:p>
          <a:p>
            <a:endParaRPr lang="ru-RU" b="1" dirty="0" smtClean="0"/>
          </a:p>
          <a:p>
            <a:r>
              <a:rPr lang="ru-RU" b="1" dirty="0" smtClean="0"/>
              <a:t>первенец великого князя Павла Петровича (позднее император Павел I) и великой княгини Марии Федоровны</a:t>
            </a:r>
          </a:p>
          <a:p>
            <a:endParaRPr lang="ru-RU" b="1" dirty="0" smtClean="0"/>
          </a:p>
          <a:p>
            <a:r>
              <a:rPr lang="ru-RU" dirty="0" smtClean="0"/>
              <a:t>Сразу после рождения Александр был взят у родителей своей бабкой императрицей Екатериной II, которая намеревалась воспитать из него идеального государя, продолжателя своего дела. В воспитатели к Александру по рекомендации Д. Дидро был приглашен швейцарец Ф. Ц. </a:t>
            </a:r>
            <a:r>
              <a:rPr lang="ru-RU" dirty="0" err="1" smtClean="0"/>
              <a:t>Лагарп</a:t>
            </a:r>
            <a:r>
              <a:rPr lang="ru-RU" dirty="0" smtClean="0"/>
              <a:t>, республиканец по убеждениям. Великий князь рос с романтической верой в идеалы Просвещения, сочувствовал полякам, лишившимся государственности после разделов Польши, симпатизировал Великой французской революции и критически оценивал политическую систему российского самодержавия. </a:t>
            </a:r>
          </a:p>
          <a:p>
            <a:r>
              <a:rPr lang="ru-RU" dirty="0" smtClean="0"/>
              <a:t>Екатерина II заставила его прочитать французскую Декларацию прав человека и гражданина, и сама растолковала ему ее смысл. Вместе с тем в последние годы царствования бабки Александр находил все больше несоответствий между декларируемыми ею идеалами и повседневной политической практикой. </a:t>
            </a:r>
          </a:p>
          <a:p>
            <a:r>
              <a:rPr lang="ru-RU" dirty="0" smtClean="0"/>
              <a:t>Свои чувства ему приходилось тщательно скрывать, что способствовало формированию в нем таких черт, как притворство и лукавство. </a:t>
            </a:r>
          </a:p>
          <a:p>
            <a:r>
              <a:rPr lang="ru-RU" dirty="0" smtClean="0"/>
              <a:t>Главным наставником был назначен граф Николай Иванович Салтыков</a:t>
            </a:r>
            <a:r>
              <a:rPr lang="ru-RU" baseline="30000" dirty="0" smtClean="0">
                <a:hlinkClick r:id="rId3"/>
              </a:rPr>
              <a:t>11</a:t>
            </a:r>
            <a:r>
              <a:rPr lang="ru-RU" dirty="0" smtClean="0"/>
              <a:t>, а </a:t>
            </a:r>
            <a:r>
              <a:rPr lang="ru-RU" dirty="0" err="1" smtClean="0"/>
              <a:t>Лагарпу</a:t>
            </a:r>
            <a:r>
              <a:rPr lang="ru-RU" dirty="0" smtClean="0"/>
              <a:t> было предложено место учителя </a:t>
            </a:r>
            <a:r>
              <a:rPr lang="ru-RU" dirty="0" smtClean="0">
                <a:hlinkClick r:id="rId4" tooltip="Французский язык"/>
              </a:rPr>
              <a:t>французского языка</a:t>
            </a:r>
            <a:r>
              <a:rPr lang="ru-RU" dirty="0" smtClean="0"/>
              <a:t>. Постепенно </a:t>
            </a:r>
            <a:r>
              <a:rPr lang="ru-RU" dirty="0" err="1" smtClean="0"/>
              <a:t>Лагарп</a:t>
            </a:r>
            <a:r>
              <a:rPr lang="ru-RU" dirty="0" smtClean="0"/>
              <a:t> стал заниматься со своими воспитанниками всеобщей историей, географией и математикой, а также философией и законоведением.</a:t>
            </a:r>
          </a:p>
          <a:p>
            <a:r>
              <a:rPr lang="ru-RU" dirty="0" err="1" smtClean="0"/>
              <a:t>Лагарп</a:t>
            </a:r>
            <a:r>
              <a:rPr lang="ru-RU" dirty="0" smtClean="0"/>
              <a:t> мечтал воспитать из Александра "человека — друга свободы, покровителя наук и искусств, который явится в мир провозгласить идеи равенства и независимости. Как счастлив будет управляемый им народ: в его государстве воздвигнутся многочисленные школы, университеты, будет процветать торговля и мирные землепашцы, благословляя своего монарха, с любовью обратятся к своим сельским работам, пышная аристократия снимет свои раззолоченные кафтаны, при дворе стихнут интриги и козни, и все обратятся к занятиям, облагораживающим ум и сердце". </a:t>
            </a:r>
          </a:p>
          <a:p>
            <a:r>
              <a:rPr lang="ru-RU" dirty="0" err="1" smtClean="0"/>
              <a:t>Лагарп</a:t>
            </a:r>
            <a:r>
              <a:rPr lang="ru-RU" dirty="0" smtClean="0"/>
              <a:t> сумел привить своему воспитаннику идеалы правды, справедливости, глубокое уважение к человеческому достоинству — поэтому для Александра </a:t>
            </a:r>
            <a:r>
              <a:rPr lang="ru-RU" dirty="0" err="1" smtClean="0"/>
              <a:t>Лагарп</a:t>
            </a:r>
            <a:r>
              <a:rPr lang="ru-RU" dirty="0" smtClean="0"/>
              <a:t> стал не просто учителем, но и нравственным авторитетом. Между тем, придворная жизнь с ее интригами и вся </a:t>
            </a:r>
            <a:r>
              <a:rPr lang="ru-RU" dirty="0" err="1" smtClean="0"/>
              <a:t>закулиса</a:t>
            </a:r>
            <a:r>
              <a:rPr lang="ru-RU" dirty="0" smtClean="0"/>
              <a:t> большой политики, которые Александр мог близко наблюдать еще при жизни </a:t>
            </a:r>
            <a:r>
              <a:rPr lang="ru-RU" dirty="0" smtClean="0">
                <a:hlinkClick r:id="rId5" tooltip="Екатерина II"/>
              </a:rPr>
              <a:t>Екатерины</a:t>
            </a:r>
            <a:r>
              <a:rPr lang="ru-RU" dirty="0" smtClean="0"/>
              <a:t>, вызывали у него чувство отвращения, желание не принимать в ней участие. "Мое положение меня вовсе не удовлетворяет, — писал Александр в письме к </a:t>
            </a:r>
            <a:r>
              <a:rPr lang="ru-RU" dirty="0" err="1" smtClean="0"/>
              <a:t>Лагарпу</a:t>
            </a:r>
            <a:r>
              <a:rPr lang="ru-RU" dirty="0" smtClean="0"/>
              <a:t>, — оно слишком блистательно для моего характера, которому нравятся исключительно тишина и спокойствие. Придворная жизнь не для меня создана. Я всякий раз страдаю, когда должен являться на придворную сцену, и кровь портится во мне при виде низостей, совершаемых другими на каждом шагу для получения внешних отличий, не стоящих, в моих глазах, медного гроша... Одним словом, я сознаю, что не рожден для того высокого сана, который ношу теперь и еще менее предназначенного мне в будущем, от которого я дал себе клятву отказаться тем или иным способом".</a:t>
            </a:r>
          </a:p>
          <a:p>
            <a:r>
              <a:rPr lang="ru-RU" dirty="0" smtClean="0"/>
              <a:t>Свои чувства Александру приходилось тщательно скрывать, что способствовало формированию в нем таких черт, как притворство и лукавство. Это отразилось на взаимоотношениях с отцом во время посещения его резиденции в Гатчине, где царил дух военщины и жесткой дисциплины, и с бабушкой в </a:t>
            </a:r>
            <a:r>
              <a:rPr lang="ru-RU" dirty="0" smtClean="0">
                <a:hlinkClick r:id="rId6" tooltip="Эрмитаж"/>
              </a:rPr>
              <a:t>Зимнем дворце</a:t>
            </a:r>
            <a:r>
              <a:rPr lang="ru-RU" dirty="0" smtClean="0"/>
              <a:t>. Александр еще ребенком научился угадывать любые желания императрицы и прилагал все старания казаться таким, каким она его хотела видеть: даже детские письма Александра к </a:t>
            </a:r>
            <a:r>
              <a:rPr lang="ru-RU" dirty="0" smtClean="0">
                <a:hlinkClick r:id="rId5" tooltip="Екатерина II"/>
              </a:rPr>
              <a:t>Екатерине</a:t>
            </a:r>
            <a:r>
              <a:rPr lang="ru-RU" dirty="0" smtClean="0"/>
              <a:t> обнаруживают совсем не детскую льстивость — он неизменно целует ручки и ножки бабушки, умеет шепнуть кому следует, что высшее его желание как можно больше походить на бабушку... Необходимость постоянно нравиться обоим — отцу и бабушке, которые ненавидели друг друга, развили в Александре двуличность, лицемерие, склонность казаться, а не быть, тягу к позерству.</a:t>
            </a:r>
          </a:p>
          <a:p>
            <a:endParaRPr lang="ru-RU" dirty="0" smtClean="0"/>
          </a:p>
          <a:p>
            <a:endParaRPr lang="ru-RU" dirty="0" smtClean="0"/>
          </a:p>
          <a:p>
            <a:r>
              <a:rPr lang="ru-RU" dirty="0" smtClean="0"/>
              <a:t>Это отразилось и на взаимоотношениях с отцом во время посещения его резиденции в Гатчине, где царил дух военщины и жесткой дисциплины. Александру постоянно приходилось иметь как бы две маски: одну для бабки, другую для отца. В 1793 его женили на принцессе Луизе </a:t>
            </a:r>
            <a:r>
              <a:rPr lang="ru-RU" dirty="0" err="1" smtClean="0"/>
              <a:t>Баденской</a:t>
            </a:r>
            <a:r>
              <a:rPr lang="ru-RU" dirty="0" smtClean="0"/>
              <a:t> (в православии Елизавета Алексеевна) , которая пользовалась симпатией русского общества, но не была любима мужем. </a:t>
            </a:r>
          </a:p>
          <a:p>
            <a:endParaRPr lang="ru-RU" dirty="0"/>
          </a:p>
        </p:txBody>
      </p:sp>
      <p:sp>
        <p:nvSpPr>
          <p:cNvPr id="4" name="Номер слайда 3"/>
          <p:cNvSpPr>
            <a:spLocks noGrp="1"/>
          </p:cNvSpPr>
          <p:nvPr>
            <p:ph type="sldNum" sz="quarter" idx="10"/>
          </p:nvPr>
        </p:nvSpPr>
        <p:spPr/>
        <p:txBody>
          <a:bodyPr/>
          <a:lstStyle/>
          <a:p>
            <a:fld id="{71662D03-A643-4B72-8EE5-22594E762EFA}"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latin typeface="Monotype Corsiva" pitchFamily="66" charset="0"/>
              </a:rPr>
              <a:t>Этот портрет, хранящийся в </a:t>
            </a:r>
            <a:r>
              <a:rPr lang="ru-RU" dirty="0" smtClean="0">
                <a:latin typeface="Monotype Corsiva" pitchFamily="66" charset="0"/>
                <a:hlinkClick r:id="rId3" tooltip="http://www.gg-online.de/html/wolfsgarten_schloss.htm"/>
              </a:rPr>
              <a:t>замке </a:t>
            </a:r>
            <a:r>
              <a:rPr lang="ru-RU" dirty="0" err="1" smtClean="0">
                <a:latin typeface="Monotype Corsiva" pitchFamily="66" charset="0"/>
                <a:hlinkClick r:id="rId3" tooltip="http://www.gg-online.de/html/wolfsgarten_schloss.htm"/>
              </a:rPr>
              <a:t>Вольфсгартен</a:t>
            </a:r>
            <a:r>
              <a:rPr lang="ru-RU" dirty="0" smtClean="0">
                <a:latin typeface="Monotype Corsiva" pitchFamily="66" charset="0"/>
              </a:rPr>
              <a:t>, императрица послала в дар своей матери </a:t>
            </a:r>
            <a:r>
              <a:rPr lang="ru-RU" dirty="0" err="1" smtClean="0">
                <a:latin typeface="Monotype Corsiva" pitchFamily="66" charset="0"/>
              </a:rPr>
              <a:t>Амалии-Федерике</a:t>
            </a:r>
            <a:r>
              <a:rPr lang="ru-RU" dirty="0" smtClean="0">
                <a:latin typeface="Monotype Corsiva" pitchFamily="66" charset="0"/>
              </a:rPr>
              <a:t> </a:t>
            </a:r>
            <a:r>
              <a:rPr lang="ru-RU" dirty="0" err="1" smtClean="0">
                <a:latin typeface="Monotype Corsiva" pitchFamily="66" charset="0"/>
              </a:rPr>
              <a:t>Гессен-Дармштадской</a:t>
            </a:r>
            <a:r>
              <a:rPr lang="ru-RU" dirty="0" smtClean="0">
                <a:latin typeface="Monotype Corsiva" pitchFamily="66" charset="0"/>
              </a:rPr>
              <a:t>. </a:t>
            </a:r>
          </a:p>
          <a:p>
            <a:endParaRPr lang="ru-RU" dirty="0" smtClean="0">
              <a:latin typeface="Monotype Corsiva" pitchFamily="66" charset="0"/>
            </a:endParaRPr>
          </a:p>
          <a:p>
            <a:r>
              <a:rPr lang="ru-RU" dirty="0" smtClean="0"/>
              <a:t>В 1793 его женили на принцессе Луизе </a:t>
            </a:r>
            <a:r>
              <a:rPr lang="ru-RU" dirty="0" err="1" smtClean="0"/>
              <a:t>Баденской</a:t>
            </a:r>
            <a:r>
              <a:rPr lang="ru-RU" dirty="0" smtClean="0"/>
              <a:t> (в православии Елизавета Алексеевна) , которая пользовалась симпатией русского общества, но не была любима мужем.</a:t>
            </a:r>
          </a:p>
          <a:p>
            <a:r>
              <a:rPr lang="ru-RU" dirty="0" smtClean="0"/>
              <a:t> На престол он вступил в результате дворцового переворота, когда был убит Павел I, в 1801 году. </a:t>
            </a:r>
            <a:br>
              <a:rPr lang="ru-RU" dirty="0" smtClean="0"/>
            </a:br>
            <a:endParaRPr lang="ru-RU" dirty="0"/>
          </a:p>
        </p:txBody>
      </p:sp>
      <p:sp>
        <p:nvSpPr>
          <p:cNvPr id="4" name="Номер слайда 3"/>
          <p:cNvSpPr>
            <a:spLocks noGrp="1"/>
          </p:cNvSpPr>
          <p:nvPr>
            <p:ph type="sldNum" sz="quarter" idx="10"/>
          </p:nvPr>
        </p:nvSpPr>
        <p:spPr/>
        <p:txBody>
          <a:bodyPr/>
          <a:lstStyle/>
          <a:p>
            <a:fld id="{71662D03-A643-4B72-8EE5-22594E762EFA}"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b="1" dirty="0" smtClean="0"/>
              <a:t>российский император (1801-1825)</a:t>
            </a:r>
            <a:endParaRPr lang="en-US" b="1" dirty="0" smtClean="0"/>
          </a:p>
          <a:p>
            <a:endParaRPr lang="en-US" b="1" dirty="0" smtClean="0"/>
          </a:p>
          <a:p>
            <a:r>
              <a:rPr lang="ru-RU" b="1" dirty="0" smtClean="0"/>
              <a:t>Восшествие на престол Александра I</a:t>
            </a:r>
            <a:endParaRPr lang="ru-RU" dirty="0" smtClean="0"/>
          </a:p>
          <a:p>
            <a:r>
              <a:rPr lang="ru-RU" dirty="0" smtClean="0"/>
              <a:t>Считается, что незадолго до своей смерти Екатерина II предполагала завещать Александру престол в обход сына. По-видимому, внук был в курсе этих ее планов, но принять престол не согласился. </a:t>
            </a:r>
            <a:br>
              <a:rPr lang="ru-RU" dirty="0" smtClean="0"/>
            </a:br>
            <a:r>
              <a:rPr lang="ru-RU" dirty="0" smtClean="0"/>
              <a:t/>
            </a:r>
            <a:br>
              <a:rPr lang="ru-RU" dirty="0" smtClean="0"/>
            </a:br>
            <a:r>
              <a:rPr lang="ru-RU" dirty="0" smtClean="0"/>
              <a:t>После воцарения Павла положение Александра еще более осложнилось, ибо ему приходилось постоянно доказывать подозрительному императору свою лояльность. Отношение же Александра к политике отца носило резко критический характер. Именно эти настроения Александра способствовали его вовлечению в заговор против Павла, но на условиях, что заговорщики сохранят его отцу жизнь, и будут добиваться лишь его отречения. Трагические события 11 марта 1801 года серьезно повлияли на душевное состояние Александра: чувство вины за смерть отца он испытывал до конца своих дней.</a:t>
            </a:r>
            <a:endParaRPr lang="en-US" dirty="0" smtClean="0"/>
          </a:p>
          <a:p>
            <a:endParaRPr lang="en-US" dirty="0" smtClean="0"/>
          </a:p>
          <a:p>
            <a:r>
              <a:rPr lang="ru-RU" dirty="0" smtClean="0"/>
              <a:t>Александр, сын императора </a:t>
            </a:r>
            <a:r>
              <a:rPr lang="ru-RU" dirty="0" smtClean="0">
                <a:hlinkClick r:id="rId3" tooltip="Павел I"/>
              </a:rPr>
              <a:t>Павла I</a:t>
            </a:r>
            <a:r>
              <a:rPr lang="ru-RU" dirty="0" smtClean="0"/>
              <a:t> и </a:t>
            </a:r>
            <a:r>
              <a:rPr lang="ru-RU" dirty="0" smtClean="0">
                <a:hlinkClick r:id="rId4" tooltip="Мария Федоровна, императрица, супруга Павла I"/>
              </a:rPr>
              <a:t>Марии Фёдоровны</a:t>
            </a:r>
            <a:r>
              <a:rPr lang="ru-RU" dirty="0" smtClean="0"/>
              <a:t>, взошел на российский престол, согласившись на поддержку дворцового переворота с целью свержения правившего отца. Подписав указ на прием власти, Александр получил заверения графа Петра Алексеевича Палена о сохранении жизни свергнутому императору, впрочем, понимая, что подобное обещание вряд ли исполнимо</a:t>
            </a:r>
            <a:r>
              <a:rPr lang="ru-RU" baseline="30000" dirty="0" smtClean="0">
                <a:hlinkClick r:id="rId5"/>
              </a:rPr>
              <a:t>12</a:t>
            </a:r>
            <a:r>
              <a:rPr lang="ru-RU" dirty="0" smtClean="0"/>
              <a:t>. Ночью </a:t>
            </a:r>
            <a:r>
              <a:rPr lang="ru-RU" dirty="0" smtClean="0">
                <a:hlinkClick r:id="rId6" tooltip="23 марта"/>
              </a:rPr>
              <a:t>23 марта</a:t>
            </a:r>
            <a:r>
              <a:rPr lang="ru-RU" dirty="0" smtClean="0"/>
              <a:t> </a:t>
            </a:r>
            <a:r>
              <a:rPr lang="ru-RU" dirty="0" smtClean="0">
                <a:hlinkClick r:id="rId3" tooltip="Павел I"/>
              </a:rPr>
              <a:t>Павел</a:t>
            </a:r>
            <a:r>
              <a:rPr lang="ru-RU" dirty="0" smtClean="0"/>
              <a:t> был задушен в собственной спальне в Михайловском замке</a:t>
            </a:r>
            <a:r>
              <a:rPr lang="ru-RU" baseline="30000" dirty="0" smtClean="0">
                <a:hlinkClick r:id="rId5"/>
              </a:rPr>
              <a:t>13</a:t>
            </a:r>
            <a:r>
              <a:rPr lang="ru-RU" dirty="0" smtClean="0"/>
              <a:t>. Утром </a:t>
            </a:r>
            <a:r>
              <a:rPr lang="ru-RU" dirty="0" smtClean="0">
                <a:hlinkClick r:id="rId7" tooltip="24 марта"/>
              </a:rPr>
              <a:t>24 марта</a:t>
            </a:r>
            <a:r>
              <a:rPr lang="ru-RU" dirty="0" smtClean="0"/>
              <a:t> 1801 к присяге новому императору были приведены Сенат и Синод, а Александр</a:t>
            </a:r>
            <a:r>
              <a:rPr lang="ru-RU" baseline="30000" dirty="0" smtClean="0">
                <a:hlinkClick r:id="rId5"/>
              </a:rPr>
              <a:t>14</a:t>
            </a:r>
            <a:r>
              <a:rPr lang="ru-RU" dirty="0" smtClean="0"/>
              <a:t> в Зимнем дворце подписал Манифест: </a:t>
            </a:r>
          </a:p>
          <a:p>
            <a:r>
              <a:rPr lang="ru-RU" i="0" dirty="0" smtClean="0">
                <a:latin typeface="Times New Roman" pitchFamily="18" charset="0"/>
                <a:cs typeface="Times New Roman" pitchFamily="18" charset="0"/>
              </a:rPr>
              <a:t>                    </a:t>
            </a:r>
          </a:p>
          <a:p>
            <a:r>
              <a:rPr lang="ru-RU" i="0" dirty="0" smtClean="0">
                <a:latin typeface="Times New Roman" pitchFamily="18" charset="0"/>
                <a:cs typeface="Times New Roman" pitchFamily="18" charset="0"/>
              </a:rPr>
              <a:t>"Судьбам Вышнего угодно было прекратить жизнь любезного родителя нашего, государя императора </a:t>
            </a:r>
            <a:r>
              <a:rPr lang="ru-RU" i="0" dirty="0" smtClean="0">
                <a:latin typeface="Times New Roman" pitchFamily="18" charset="0"/>
                <a:cs typeface="Times New Roman" pitchFamily="18" charset="0"/>
                <a:hlinkClick r:id="rId3" tooltip="Павел I"/>
              </a:rPr>
              <a:t>Павла Петровича</a:t>
            </a:r>
            <a:r>
              <a:rPr lang="ru-RU" i="0" dirty="0" smtClean="0">
                <a:latin typeface="Times New Roman" pitchFamily="18" charset="0"/>
                <a:cs typeface="Times New Roman" pitchFamily="18" charset="0"/>
              </a:rPr>
              <a:t>, скончавшегося скоропостижно апоплексическим ударом в ночь с 11-го на 12-е число сего месяца. Мы, </a:t>
            </a:r>
            <a:r>
              <a:rPr lang="ru-RU" i="0" dirty="0" err="1" smtClean="0">
                <a:latin typeface="Times New Roman" pitchFamily="18" charset="0"/>
                <a:cs typeface="Times New Roman" pitchFamily="18" charset="0"/>
              </a:rPr>
              <a:t>восприемля</a:t>
            </a:r>
            <a:r>
              <a:rPr lang="ru-RU" i="0" dirty="0" smtClean="0">
                <a:latin typeface="Times New Roman" pitchFamily="18" charset="0"/>
                <a:cs typeface="Times New Roman" pitchFamily="18" charset="0"/>
              </a:rPr>
              <a:t> наследственно императорский всероссийский престол, </a:t>
            </a:r>
            <a:r>
              <a:rPr lang="ru-RU" i="0" dirty="0" err="1" smtClean="0">
                <a:latin typeface="Times New Roman" pitchFamily="18" charset="0"/>
                <a:cs typeface="Times New Roman" pitchFamily="18" charset="0"/>
              </a:rPr>
              <a:t>восприемлем</a:t>
            </a:r>
            <a:r>
              <a:rPr lang="ru-RU" i="0" dirty="0" smtClean="0">
                <a:latin typeface="Times New Roman" pitchFamily="18" charset="0"/>
                <a:cs typeface="Times New Roman" pitchFamily="18" charset="0"/>
              </a:rPr>
              <a:t> купно и обязанность управлять Богом нам врученный народ по законам и по сердцу в </a:t>
            </a:r>
            <a:r>
              <a:rPr lang="ru-RU" i="0" dirty="0" err="1" smtClean="0">
                <a:latin typeface="Times New Roman" pitchFamily="18" charset="0"/>
                <a:cs typeface="Times New Roman" pitchFamily="18" charset="0"/>
              </a:rPr>
              <a:t>бозе</a:t>
            </a:r>
            <a:r>
              <a:rPr lang="ru-RU" i="0" dirty="0" smtClean="0">
                <a:latin typeface="Times New Roman" pitchFamily="18" charset="0"/>
                <a:cs typeface="Times New Roman" pitchFamily="18" charset="0"/>
              </a:rPr>
              <a:t> почивающей августейшей бабки нашей, государыни императрицы </a:t>
            </a:r>
            <a:r>
              <a:rPr lang="ru-RU" i="0" dirty="0" smtClean="0">
                <a:latin typeface="Times New Roman" pitchFamily="18" charset="0"/>
                <a:cs typeface="Times New Roman" pitchFamily="18" charset="0"/>
                <a:hlinkClick r:id="rId8" tooltip="Екатерина II"/>
              </a:rPr>
              <a:t>Екатерины Великой</a:t>
            </a:r>
            <a:r>
              <a:rPr lang="ru-RU" i="0" dirty="0" smtClean="0">
                <a:latin typeface="Times New Roman" pitchFamily="18" charset="0"/>
                <a:cs typeface="Times New Roman" pitchFamily="18" charset="0"/>
              </a:rPr>
              <a:t>, коей память нам и всему отечеству вечно будет любезна, да, по ее премудрым намерениям шествуя, достигнем возвести </a:t>
            </a:r>
            <a:r>
              <a:rPr lang="ru-RU" i="0" dirty="0" smtClean="0">
                <a:latin typeface="Times New Roman" pitchFamily="18" charset="0"/>
                <a:cs typeface="Times New Roman" pitchFamily="18" charset="0"/>
                <a:hlinkClick r:id="rId9" tooltip="Россия"/>
              </a:rPr>
              <a:t>Россию</a:t>
            </a:r>
            <a:r>
              <a:rPr lang="ru-RU" i="0" dirty="0" smtClean="0">
                <a:latin typeface="Times New Roman" pitchFamily="18" charset="0"/>
                <a:cs typeface="Times New Roman" pitchFamily="18" charset="0"/>
              </a:rPr>
              <a:t> на верх славы и доставить ненарушимое блаженство всем верным подданным нашим, которых через сие призываем запечатлеть верность их к нам присягой перед лицом всевидящего Бога, прося Его, да подаст нам силы к снесению бремени ныне лежащего" </a:t>
            </a:r>
            <a:r>
              <a:rPr lang="ru-RU" i="0" baseline="30000" dirty="0" smtClean="0">
                <a:latin typeface="Times New Roman" pitchFamily="18" charset="0"/>
                <a:cs typeface="Times New Roman" pitchFamily="18" charset="0"/>
                <a:hlinkClick r:id="rId5"/>
              </a:rPr>
              <a:t>15</a:t>
            </a:r>
            <a:r>
              <a:rPr lang="ru-RU" i="0" dirty="0" smtClean="0">
                <a:latin typeface="Times New Roman" pitchFamily="18" charset="0"/>
                <a:cs typeface="Times New Roman" pitchFamily="18" charset="0"/>
              </a:rPr>
              <a:t>. </a:t>
            </a:r>
          </a:p>
          <a:p>
            <a:endParaRPr lang="ru-RU" dirty="0"/>
          </a:p>
        </p:txBody>
      </p:sp>
      <p:sp>
        <p:nvSpPr>
          <p:cNvPr id="4" name="Номер слайда 3"/>
          <p:cNvSpPr>
            <a:spLocks noGrp="1"/>
          </p:cNvSpPr>
          <p:nvPr>
            <p:ph type="sldNum" sz="quarter" idx="10"/>
          </p:nvPr>
        </p:nvSpPr>
        <p:spPr/>
        <p:txBody>
          <a:bodyPr/>
          <a:lstStyle/>
          <a:p>
            <a:fld id="{71662D03-A643-4B72-8EE5-22594E762EFA}"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i="1" dirty="0" smtClean="0"/>
              <a:t>"Дней </a:t>
            </a:r>
            <a:r>
              <a:rPr lang="ru-RU" i="1" dirty="0" err="1" smtClean="0"/>
              <a:t>александровых</a:t>
            </a:r>
            <a:r>
              <a:rPr lang="ru-RU" i="1" dirty="0" smtClean="0"/>
              <a:t> прекрасное начало"</a:t>
            </a:r>
            <a:r>
              <a:rPr lang="ru-RU" baseline="30000" dirty="0" smtClean="0">
                <a:hlinkClick r:id="rId3"/>
              </a:rPr>
              <a:t>16</a:t>
            </a:r>
            <a:r>
              <a:rPr lang="ru-RU" dirty="0" smtClean="0"/>
              <a:t> ознаменовалось отменой всех нововведений императора </a:t>
            </a:r>
            <a:r>
              <a:rPr lang="ru-RU" dirty="0" smtClean="0">
                <a:hlinkClick r:id="rId4" tooltip="Павел I"/>
              </a:rPr>
              <a:t>Павла I</a:t>
            </a:r>
            <a:r>
              <a:rPr lang="ru-RU" dirty="0" smtClean="0"/>
              <a:t>. </a:t>
            </a:r>
            <a:r>
              <a:rPr lang="ru-RU" dirty="0" smtClean="0">
                <a:hlinkClick r:id="rId5" tooltip="24 марта"/>
              </a:rPr>
              <a:t>24</a:t>
            </a:r>
            <a:r>
              <a:rPr lang="ru-RU" dirty="0" smtClean="0"/>
              <a:t>—</a:t>
            </a:r>
            <a:r>
              <a:rPr lang="ru-RU" dirty="0" smtClean="0">
                <a:hlinkClick r:id="rId6" tooltip="25 марта"/>
              </a:rPr>
              <a:t>25 марта</a:t>
            </a:r>
            <a:r>
              <a:rPr lang="ru-RU" dirty="0" smtClean="0"/>
              <a:t> 1801 Александр I подписал несколько указов, вернувших всех ранее уволенных в отставку с военной и гражданской службы, амнистировал членов Смоленского кружка, которым были возвращены чины и дворянство</a:t>
            </a:r>
            <a:r>
              <a:rPr lang="ru-RU" baseline="30000" dirty="0" smtClean="0">
                <a:hlinkClick r:id="rId3"/>
              </a:rPr>
              <a:t>17</a:t>
            </a:r>
            <a:r>
              <a:rPr lang="ru-RU" dirty="0" smtClean="0"/>
              <a:t>. </a:t>
            </a:r>
            <a:r>
              <a:rPr lang="ru-RU" dirty="0" smtClean="0">
                <a:hlinkClick r:id="rId7" tooltip="27 марта"/>
              </a:rPr>
              <a:t>27 марта</a:t>
            </a:r>
            <a:r>
              <a:rPr lang="ru-RU" dirty="0" smtClean="0"/>
              <a:t> была объявлена амнистия политическим заключенным и беглецам, укрывшимся за границей, снят запрет на ввоз различных промышленных товаров. </a:t>
            </a:r>
            <a:r>
              <a:rPr lang="ru-RU" dirty="0" smtClean="0">
                <a:hlinkClick r:id="rId8" tooltip="12 апреля"/>
              </a:rPr>
              <a:t>12 апреля</a:t>
            </a:r>
            <a:r>
              <a:rPr lang="ru-RU" dirty="0" smtClean="0"/>
              <a:t> — отменен запрет на деятельность частных типографий и ввоз из-за границы книг</a:t>
            </a:r>
            <a:r>
              <a:rPr lang="ru-RU" baseline="30000" dirty="0" smtClean="0">
                <a:hlinkClick r:id="rId3"/>
              </a:rPr>
              <a:t>18</a:t>
            </a:r>
            <a:r>
              <a:rPr lang="ru-RU" dirty="0" smtClean="0"/>
              <a:t>. </a:t>
            </a:r>
            <a:r>
              <a:rPr lang="ru-RU" dirty="0" smtClean="0">
                <a:hlinkClick r:id="rId9" tooltip="24 апреля"/>
              </a:rPr>
              <a:t>24 апреля</a:t>
            </a:r>
            <a:r>
              <a:rPr lang="ru-RU" dirty="0" smtClean="0"/>
              <a:t> император огласил в Сенате 5 манифестов, восстанавливавших в полном объеме действие Жалованных грамот дворянству и городам</a:t>
            </a:r>
            <a:r>
              <a:rPr lang="ru-RU" baseline="30000" dirty="0" smtClean="0">
                <a:hlinkClick r:id="rId3"/>
              </a:rPr>
              <a:t>19</a:t>
            </a:r>
            <a:r>
              <a:rPr lang="ru-RU" dirty="0" smtClean="0"/>
              <a:t>. Одновременно была ликвидирована Тайная экспедиция Сената, занимавшаяся сыском и расправой, а все следствия по политическим делам были переданы в учреждения, ведавшие уголовным судопроизводством</a:t>
            </a:r>
            <a:r>
              <a:rPr lang="ru-RU" baseline="30000" dirty="0" smtClean="0">
                <a:hlinkClick r:id="rId3"/>
              </a:rPr>
              <a:t>20</a:t>
            </a:r>
            <a:r>
              <a:rPr lang="ru-RU" dirty="0" smtClean="0"/>
              <a:t>. Один из манифестов </a:t>
            </a:r>
            <a:r>
              <a:rPr lang="ru-RU" dirty="0" smtClean="0">
                <a:hlinkClick r:id="rId10" tooltip="22 апреля"/>
              </a:rPr>
              <a:t>22 апреля</a:t>
            </a:r>
            <a:r>
              <a:rPr lang="ru-RU" dirty="0" smtClean="0"/>
              <a:t> был адресован крестьянам: в нем обещалось не увеличивать налоги и разрешался вывоз сельскохозяйственных продуктов за границу.</a:t>
            </a:r>
            <a:endParaRPr lang="ru-RU" dirty="0"/>
          </a:p>
        </p:txBody>
      </p:sp>
      <p:sp>
        <p:nvSpPr>
          <p:cNvPr id="4" name="Номер слайда 3"/>
          <p:cNvSpPr>
            <a:spLocks noGrp="1"/>
          </p:cNvSpPr>
          <p:nvPr>
            <p:ph type="sldNum" sz="quarter" idx="10"/>
          </p:nvPr>
        </p:nvSpPr>
        <p:spPr/>
        <p:txBody>
          <a:bodyPr/>
          <a:lstStyle/>
          <a:p>
            <a:fld id="{71662D03-A643-4B72-8EE5-22594E762EFA}"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dirty="0" smtClean="0"/>
              <a:t>1801 — 1803: "Негласный комитет", созданный для подготовки государственных реформ. В состав комитета входили молодые друзья Александра: граф Павел Строганов</a:t>
            </a:r>
            <a:r>
              <a:rPr lang="ru-RU" baseline="30000" dirty="0" smtClean="0">
                <a:hlinkClick r:id="rId3"/>
              </a:rPr>
              <a:t>21</a:t>
            </a:r>
            <a:r>
              <a:rPr lang="ru-RU" dirty="0" smtClean="0"/>
              <a:t>, князь Адам Чарторыйский</a:t>
            </a:r>
            <a:r>
              <a:rPr lang="ru-RU" baseline="30000" dirty="0" smtClean="0">
                <a:hlinkClick r:id="rId3"/>
              </a:rPr>
              <a:t>22</a:t>
            </a:r>
            <a:r>
              <a:rPr lang="ru-RU" dirty="0" smtClean="0"/>
              <a:t>, граф Николай Новосильцев</a:t>
            </a:r>
            <a:r>
              <a:rPr lang="ru-RU" baseline="30000" dirty="0" smtClean="0">
                <a:hlinkClick r:id="rId3"/>
              </a:rPr>
              <a:t>23</a:t>
            </a:r>
            <a:r>
              <a:rPr lang="ru-RU" dirty="0" smtClean="0"/>
              <a:t>, граф Виктор Кочубей</a:t>
            </a:r>
            <a:r>
              <a:rPr lang="ru-RU" baseline="30000" dirty="0" smtClean="0">
                <a:hlinkClick r:id="rId3"/>
              </a:rPr>
              <a:t>24</a:t>
            </a:r>
            <a:r>
              <a:rPr lang="ru-RU" dirty="0" smtClean="0"/>
              <a:t>. Летом 1801 "Негласный комитет" обсудил "Жалованную грамоту Российскому народу", в которой провозглашалась </a:t>
            </a:r>
            <a:r>
              <a:rPr lang="ru-RU" i="1" dirty="0" smtClean="0"/>
              <a:t>неприкосновенность личности</a:t>
            </a:r>
            <a:r>
              <a:rPr lang="ru-RU" dirty="0" smtClean="0"/>
              <a:t>, а также право россиян </a:t>
            </a:r>
            <a:r>
              <a:rPr lang="ru-RU" i="1" dirty="0" smtClean="0"/>
              <a:t>"пользоваться невозбранно свободою мысли, веры и исповедания, богослужения, слова или речи, письма или деяния"</a:t>
            </a:r>
            <a:r>
              <a:rPr lang="ru-RU" dirty="0" smtClean="0"/>
              <a:t>. Но в ходе обсуждения члены комитета пришли к мнению, что обнародовать такую грамоту несвоевременно, и она "легла под сукно".</a:t>
            </a:r>
          </a:p>
          <a:p>
            <a:endParaRPr lang="ru-RU" dirty="0" smtClean="0"/>
          </a:p>
          <a:p>
            <a:r>
              <a:rPr lang="ru-RU" dirty="0" smtClean="0"/>
              <a:t>1801, </a:t>
            </a:r>
            <a:r>
              <a:rPr lang="ru-RU" dirty="0" smtClean="0">
                <a:hlinkClick r:id="rId4" tooltip="11 апреля"/>
              </a:rPr>
              <a:t>11 апреля</a:t>
            </a:r>
            <a:r>
              <a:rPr lang="ru-RU" dirty="0" smtClean="0"/>
              <a:t> — 1810, </a:t>
            </a:r>
            <a:r>
              <a:rPr lang="ru-RU" dirty="0" smtClean="0">
                <a:hlinkClick r:id="rId5" tooltip="13 января"/>
              </a:rPr>
              <a:t>13 января</a:t>
            </a:r>
            <a:r>
              <a:rPr lang="ru-RU" dirty="0" smtClean="0"/>
              <a:t>: "Непременный совет" — законосовещательный орган, в состав которого входили 12 человек — вельможи, возглавлявшие важнейшие государственные учреждения (Дмитрий Трощинский</a:t>
            </a:r>
            <a:r>
              <a:rPr lang="ru-RU" baseline="30000" dirty="0" smtClean="0">
                <a:hlinkClick r:id="rId3"/>
              </a:rPr>
              <a:t>25</a:t>
            </a:r>
            <a:r>
              <a:rPr lang="ru-RU" dirty="0" smtClean="0"/>
              <a:t>, граф Петр Завадовский</a:t>
            </a:r>
            <a:r>
              <a:rPr lang="ru-RU" baseline="30000" dirty="0" smtClean="0">
                <a:hlinkClick r:id="rId3"/>
              </a:rPr>
              <a:t>26</a:t>
            </a:r>
            <a:r>
              <a:rPr lang="ru-RU" dirty="0" smtClean="0"/>
              <a:t>, граф Александр Воронцов</a:t>
            </a:r>
            <a:r>
              <a:rPr lang="ru-RU" baseline="30000" dirty="0" smtClean="0">
                <a:hlinkClick r:id="rId3"/>
              </a:rPr>
              <a:t>27</a:t>
            </a:r>
            <a:r>
              <a:rPr lang="ru-RU" dirty="0" smtClean="0"/>
              <a:t>, князь Николай Салтыков</a:t>
            </a:r>
            <a:r>
              <a:rPr lang="ru-RU" baseline="30000" dirty="0" smtClean="0">
                <a:hlinkClick r:id="rId3"/>
              </a:rPr>
              <a:t>28</a:t>
            </a:r>
            <a:r>
              <a:rPr lang="ru-RU" dirty="0" smtClean="0"/>
              <a:t>), а также доверенные лица императора и главнейшие участники заговора (Платон и Валериан Зубовы). "Непременный совет" подготовил указы: в 1801 был издан указ, дозволявший </a:t>
            </a:r>
            <a:r>
              <a:rPr lang="ru-RU" dirty="0" err="1" smtClean="0"/>
              <a:t>недворянам</a:t>
            </a:r>
            <a:r>
              <a:rPr lang="ru-RU" dirty="0" smtClean="0"/>
              <a:t> (купцам, мещанам и государственным крестьянам) покупать землю в собственность; в 1803 — "Указ о вольных хлебопашцах", где утверждалась возможность освобождения крестьян с землей за выкуп</a:t>
            </a:r>
            <a:r>
              <a:rPr lang="ru-RU" baseline="30000" dirty="0" smtClean="0">
                <a:hlinkClick r:id="rId3"/>
              </a:rPr>
              <a:t>29</a:t>
            </a:r>
            <a:r>
              <a:rPr lang="ru-RU" dirty="0" smtClean="0"/>
              <a:t>; в 1804 — указ о </a:t>
            </a:r>
            <a:r>
              <a:rPr lang="ru-RU" dirty="0" err="1" smtClean="0"/>
              <a:t>лифляндских</a:t>
            </a:r>
            <a:r>
              <a:rPr lang="ru-RU" dirty="0" smtClean="0"/>
              <a:t> крестьянах</a:t>
            </a:r>
            <a:r>
              <a:rPr lang="ru-RU" baseline="30000" dirty="0" smtClean="0">
                <a:hlinkClick r:id="rId3"/>
              </a:rPr>
              <a:t>30</a:t>
            </a:r>
            <a:r>
              <a:rPr lang="ru-RU" dirty="0" smtClean="0"/>
              <a:t>; в октябре 1804 также появился указ, позволявший выходцам из купечества, дослужившимся до чина 8 класса, покупать населенные земли и владеть ими на основе договора с крестьянами, которые таким образом переставали быть крепостными и становились вольными.</a:t>
            </a:r>
          </a:p>
          <a:p>
            <a:endParaRPr lang="ru-RU" dirty="0" smtClean="0"/>
          </a:p>
          <a:p>
            <a:endParaRPr lang="ru-RU" dirty="0" smtClean="0"/>
          </a:p>
          <a:p>
            <a:r>
              <a:rPr lang="ru-RU" dirty="0" smtClean="0"/>
              <a:t>Большая часть реформ была разработана Негласным комитетом, который в 1810 году был преобразован в Государственный совет. Целью их являлось сохранение самодержавия и предотвращение революционных волнений. </a:t>
            </a:r>
          </a:p>
          <a:p>
            <a:endParaRPr lang="ru-RU" dirty="0"/>
          </a:p>
        </p:txBody>
      </p:sp>
      <p:sp>
        <p:nvSpPr>
          <p:cNvPr id="4" name="Номер слайда 3"/>
          <p:cNvSpPr>
            <a:spLocks noGrp="1"/>
          </p:cNvSpPr>
          <p:nvPr>
            <p:ph type="sldNum" sz="quarter" idx="10"/>
          </p:nvPr>
        </p:nvSpPr>
        <p:spPr/>
        <p:txBody>
          <a:bodyPr/>
          <a:lstStyle/>
          <a:p>
            <a:fld id="{71662D03-A643-4B72-8EE5-22594E762EFA}"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55000" lnSpcReduction="20000"/>
          </a:bodyPr>
          <a:lstStyle/>
          <a:p>
            <a:r>
              <a:rPr lang="ru-RU" dirty="0" smtClean="0"/>
              <a:t>Одним из главных достижений Александра как реформатора было создание в 1802 году </a:t>
            </a:r>
            <a:r>
              <a:rPr lang="ru-RU" dirty="0" smtClean="0">
                <a:hlinkClick r:id="rId3"/>
              </a:rPr>
              <a:t>Кабинета министров и восьми министерств</a:t>
            </a:r>
            <a:r>
              <a:rPr lang="ru-RU" dirty="0" smtClean="0"/>
              <a:t>, которые способствовали централизации управления государством, давали возможность установить не коллегиальную, а персональную ответственность высокопоставленных чинов за их обязанности.</a:t>
            </a:r>
          </a:p>
          <a:p>
            <a:endParaRPr lang="ru-RU" dirty="0" smtClean="0"/>
          </a:p>
          <a:p>
            <a:r>
              <a:rPr lang="ru-RU" b="1" dirty="0" smtClean="0"/>
              <a:t>1802, </a:t>
            </a:r>
            <a:r>
              <a:rPr lang="ru-RU" b="1" dirty="0" smtClean="0">
                <a:hlinkClick r:id="rId4" tooltip="8 сентября"/>
              </a:rPr>
              <a:t>8 сентября</a:t>
            </a:r>
            <a:r>
              <a:rPr lang="ru-RU" b="1" dirty="0" smtClean="0"/>
              <a:t>: </a:t>
            </a:r>
            <a:r>
              <a:rPr lang="ru-RU" dirty="0" smtClean="0"/>
              <a:t>манифест "Об учреждении министерств", согласно которому были образованы 8 министерств: Военное, Военно-морское, Иностранных дел, Внутренних дел, Коммерции, Финансов, Народного просвещения и Юстиции, а также Государственного казначея и Экспедиции о государственных доходах на правах министерства. Министры и </a:t>
            </a:r>
            <a:r>
              <a:rPr lang="ru-RU" dirty="0" err="1" smtClean="0"/>
              <a:t>главноуправляющие</a:t>
            </a:r>
            <a:r>
              <a:rPr lang="ru-RU" dirty="0" smtClean="0"/>
              <a:t> на правах министров образовывали Комитет министров, в котором каждый из них обязывался выносить на обсуждение свои всеподданнейшие доклады императору. В то же самое время существовавшие коллегии и подчиненные им места не упразднялись, а переходили под контроль министров с сохранением коллежского устройства (они были окончательно ликвидированы в период 1802 — 1832)</a:t>
            </a:r>
            <a:r>
              <a:rPr lang="ru-RU" baseline="30000" dirty="0" smtClean="0">
                <a:hlinkClick r:id="rId5"/>
              </a:rPr>
              <a:t>31</a:t>
            </a:r>
            <a:r>
              <a:rPr lang="ru-RU" baseline="30000" dirty="0" smtClean="0"/>
              <a:t> …</a:t>
            </a:r>
          </a:p>
          <a:p>
            <a:endParaRPr lang="ru-RU" baseline="30000" dirty="0" smtClean="0"/>
          </a:p>
          <a:p>
            <a:r>
              <a:rPr lang="ru-RU" b="1" dirty="0" smtClean="0"/>
              <a:t>1802 — 1805: </a:t>
            </a:r>
            <a:r>
              <a:rPr lang="ru-RU" dirty="0" smtClean="0"/>
              <a:t>реформа Сената, который определялся как "верховное место империи", чья власть ограничивалась лишь властью императора. Министры были обязаны подавать в Сенат ежегодные отчеты, которые тот мог опротестовать перед государем. Это положение через несколько месяцев стал причиной конфликта царя с Сенатом, когда была сделана попытка опротестовать доклад военного министра, уже утвержденный императором, причем речь шла об установлении сроков обязательной службы дворян, не выслуживших офицерского чина. Сенат усмотрел в этом нарушение дворянских привилегий. В результате конфликта в марте 1803 последовал указ, запрещавший Сенату делать представления на вновь изданные законы. В 1805 Сенат был преобразован в чисто судебное учреждение.</a:t>
            </a:r>
          </a:p>
          <a:p>
            <a:r>
              <a:rPr lang="ru-RU" b="1" u="none" dirty="0" smtClean="0"/>
              <a:t>1802 — 1820: реформа учебных заведений </a:t>
            </a:r>
            <a:r>
              <a:rPr lang="ru-RU" dirty="0" smtClean="0"/>
              <a:t>(приходские, уездные и губернские училища, университеты). Открытие 4 новых университетов в дополнение к единственному Московскому (с 1755): в Дерпте (1802)</a:t>
            </a:r>
            <a:r>
              <a:rPr lang="ru-RU" baseline="30000" dirty="0" smtClean="0">
                <a:hlinkClick r:id="rId5"/>
              </a:rPr>
              <a:t>32</a:t>
            </a:r>
            <a:r>
              <a:rPr lang="ru-RU" dirty="0" smtClean="0"/>
              <a:t>, </a:t>
            </a:r>
            <a:r>
              <a:rPr lang="ru-RU" dirty="0" err="1" smtClean="0">
                <a:hlinkClick r:id="rId6" tooltip="Вильнюс"/>
              </a:rPr>
              <a:t>Вильне</a:t>
            </a:r>
            <a:r>
              <a:rPr lang="ru-RU" dirty="0" smtClean="0"/>
              <a:t> (1803)</a:t>
            </a:r>
            <a:r>
              <a:rPr lang="ru-RU" baseline="30000" dirty="0" smtClean="0">
                <a:hlinkClick r:id="rId5"/>
              </a:rPr>
              <a:t>33</a:t>
            </a:r>
            <a:r>
              <a:rPr lang="ru-RU" dirty="0" smtClean="0"/>
              <a:t>, </a:t>
            </a:r>
            <a:r>
              <a:rPr lang="ru-RU" dirty="0" smtClean="0">
                <a:hlinkClick r:id="rId7" tooltip="Харьковский университет"/>
              </a:rPr>
              <a:t>Харькове</a:t>
            </a:r>
            <a:r>
              <a:rPr lang="ru-RU" dirty="0" smtClean="0"/>
              <a:t> (1804) и </a:t>
            </a:r>
            <a:r>
              <a:rPr lang="ru-RU" dirty="0" smtClean="0">
                <a:hlinkClick r:id="rId8" tooltip="Казань"/>
              </a:rPr>
              <a:t>Казани</a:t>
            </a:r>
            <a:r>
              <a:rPr lang="ru-RU" dirty="0" smtClean="0"/>
              <a:t> (1804). В </a:t>
            </a:r>
            <a:r>
              <a:rPr lang="ru-RU" dirty="0" smtClean="0">
                <a:hlinkClick r:id="rId9" tooltip="Санкт-Петербург"/>
              </a:rPr>
              <a:t>Санкт-Петербурге</a:t>
            </a:r>
            <a:r>
              <a:rPr lang="ru-RU" dirty="0" smtClean="0"/>
              <a:t> в 1804 был открыт педагогический институт, преобразованный в университет лишь в 1819. Университетский устав 1804 года впервые предоставил всем российским университетам автономию. Были также открыты: Демидовский юридический лицей в </a:t>
            </a:r>
            <a:r>
              <a:rPr lang="ru-RU" dirty="0" smtClean="0">
                <a:hlinkClick r:id="rId10" tooltip="Ярославль"/>
              </a:rPr>
              <a:t>Ярославле</a:t>
            </a:r>
            <a:r>
              <a:rPr lang="ru-RU" dirty="0" smtClean="0"/>
              <a:t> (1805)</a:t>
            </a:r>
            <a:r>
              <a:rPr lang="ru-RU" baseline="30000" dirty="0" smtClean="0">
                <a:hlinkClick r:id="rId5"/>
              </a:rPr>
              <a:t>34</a:t>
            </a:r>
            <a:r>
              <a:rPr lang="ru-RU" dirty="0" smtClean="0"/>
              <a:t>, </a:t>
            </a:r>
            <a:r>
              <a:rPr lang="ru-RU" dirty="0" smtClean="0">
                <a:hlinkClick r:id="rId11" tooltip="Царскосельский лицей"/>
              </a:rPr>
              <a:t>Царскосельский лицей</a:t>
            </a:r>
            <a:r>
              <a:rPr lang="ru-RU" dirty="0" smtClean="0"/>
              <a:t> (1811), </a:t>
            </a:r>
            <a:r>
              <a:rPr lang="ru-RU" dirty="0" err="1" smtClean="0"/>
              <a:t>Ришельевский</a:t>
            </a:r>
            <a:r>
              <a:rPr lang="ru-RU" dirty="0" smtClean="0"/>
              <a:t> лицей в </a:t>
            </a:r>
            <a:r>
              <a:rPr lang="ru-RU" dirty="0" smtClean="0">
                <a:hlinkClick r:id="rId12" tooltip="Одесса"/>
              </a:rPr>
              <a:t>Одессе</a:t>
            </a:r>
            <a:r>
              <a:rPr lang="ru-RU" dirty="0" smtClean="0"/>
              <a:t> (1817)</a:t>
            </a:r>
            <a:r>
              <a:rPr lang="ru-RU" baseline="30000" dirty="0" smtClean="0">
                <a:hlinkClick r:id="rId5"/>
              </a:rPr>
              <a:t>35</a:t>
            </a:r>
            <a:r>
              <a:rPr lang="ru-RU" dirty="0" smtClean="0"/>
              <a:t>, </a:t>
            </a:r>
            <a:r>
              <a:rPr lang="ru-RU" dirty="0" err="1" smtClean="0"/>
              <a:t>Нежинский</a:t>
            </a:r>
            <a:r>
              <a:rPr lang="ru-RU" dirty="0" smtClean="0"/>
              <a:t> юридический лицей князя А. А. Безбородко (1820)</a:t>
            </a:r>
            <a:r>
              <a:rPr lang="ru-RU" baseline="30000" dirty="0" smtClean="0">
                <a:hlinkClick r:id="rId5"/>
              </a:rPr>
              <a:t>36</a:t>
            </a:r>
            <a:r>
              <a:rPr lang="ru-RU" dirty="0" smtClean="0"/>
              <a:t>, а также Московское коммерческое училище (1804)</a:t>
            </a:r>
            <a:r>
              <a:rPr lang="ru-RU" baseline="30000" dirty="0" smtClean="0">
                <a:hlinkClick r:id="rId5"/>
              </a:rPr>
              <a:t>37</a:t>
            </a:r>
            <a:r>
              <a:rPr lang="ru-RU" dirty="0" smtClean="0"/>
              <a:t> и Институт Корпуса инженеров путей сообщения в </a:t>
            </a:r>
            <a:r>
              <a:rPr lang="ru-RU" dirty="0" smtClean="0">
                <a:hlinkClick r:id="rId9" tooltip="Санкт-Петербург"/>
              </a:rPr>
              <a:t>Санкт-Петербурге</a:t>
            </a:r>
            <a:r>
              <a:rPr lang="ru-RU" dirty="0" smtClean="0"/>
              <a:t> (1810)</a:t>
            </a:r>
            <a:r>
              <a:rPr lang="ru-RU" baseline="30000" dirty="0" smtClean="0">
                <a:hlinkClick r:id="rId5"/>
              </a:rPr>
              <a:t>38</a:t>
            </a:r>
            <a:r>
              <a:rPr lang="ru-RU" dirty="0" smtClean="0"/>
              <a:t>.</a:t>
            </a:r>
          </a:p>
          <a:p>
            <a:r>
              <a:rPr lang="ru-RU" dirty="0" smtClean="0"/>
              <a:t>1809, октябрь: </a:t>
            </a:r>
            <a:r>
              <a:rPr lang="ru-RU" dirty="0" smtClean="0">
                <a:hlinkClick r:id="rId13" tooltip="http://www.history.ru/content/view/1141/87/"/>
              </a:rPr>
              <a:t>"Введение к Уложению государственных законов"</a:t>
            </a:r>
            <a:r>
              <a:rPr lang="ru-RU" baseline="30000" dirty="0" smtClean="0">
                <a:hlinkClick r:id="rId5"/>
              </a:rPr>
              <a:t>39</a:t>
            </a:r>
            <a:r>
              <a:rPr lang="ru-RU" dirty="0" smtClean="0"/>
              <a:t>, подготовленное М. М. Сперанским</a:t>
            </a:r>
            <a:r>
              <a:rPr lang="ru-RU" baseline="30000" dirty="0" smtClean="0">
                <a:hlinkClick r:id="rId5"/>
              </a:rPr>
              <a:t>40</a:t>
            </a:r>
            <a:r>
              <a:rPr lang="ru-RU" dirty="0" smtClean="0"/>
              <a:t>, как план реформ всего внутриполитического устройства страны</a:t>
            </a:r>
          </a:p>
          <a:p>
            <a:r>
              <a:rPr lang="ru-RU" dirty="0" smtClean="0"/>
              <a:t>1810, </a:t>
            </a:r>
            <a:r>
              <a:rPr lang="ru-RU" dirty="0" smtClean="0">
                <a:hlinkClick r:id="rId14" tooltip="13 января"/>
              </a:rPr>
              <a:t>13 января</a:t>
            </a:r>
            <a:r>
              <a:rPr lang="ru-RU" dirty="0" smtClean="0"/>
              <a:t>: "Непременный совет" преобразован в Государственный совет по манифесту </a:t>
            </a:r>
            <a:r>
              <a:rPr lang="ru-RU" dirty="0" smtClean="0">
                <a:hlinkClick r:id="rId15" tooltip="http://www.hist.msu.ru/ER/Etext/gossovet.htm"/>
              </a:rPr>
              <a:t>"Образование Государственного совета"</a:t>
            </a:r>
            <a:endParaRPr lang="ru-RU" dirty="0" smtClean="0"/>
          </a:p>
          <a:p>
            <a:r>
              <a:rPr lang="ru-RU" dirty="0" smtClean="0"/>
              <a:t>1810 — 1811: продолжение министерских реформ</a:t>
            </a:r>
          </a:p>
          <a:p>
            <a:endParaRPr lang="ru-RU" dirty="0" smtClean="0"/>
          </a:p>
          <a:p>
            <a:r>
              <a:rPr lang="ru-RU" dirty="0" smtClean="0"/>
              <a:t>Между тем сам Александр I испытывал сильнейшее давление придворного окружения, включая членов его семьи, стремившихся не допустить радикальных реформ. Определенное влияние на него, по-видимому, оказала и “Записка о древней и новой России” Н. М. Карамзина, которая дала, очевидно, повод императору усомниться в правильности избранного им пути. Немаловажное значение имел фактор и международного положения России: усиливавшееся напряжение в отношениях с Францией и необходимость подготовки к войне давали возможность оппозиции трактовать реформаторскую деятельность Сперанского как антигосударственную, а самого Сперанского объявить наполеоновским шпионом. Все это привело к тому, что склонный к компромиссам Александр, хотя и не веривший в вину </a:t>
            </a:r>
            <a:r>
              <a:rPr lang="ru-RU" b="1" dirty="0" smtClean="0"/>
              <a:t>Сперанского, в марте 1812 отправил его в отставку</a:t>
            </a:r>
            <a:r>
              <a:rPr lang="ru-RU" dirty="0" smtClean="0"/>
              <a:t>.</a:t>
            </a:r>
          </a:p>
          <a:p>
            <a:r>
              <a:rPr lang="ru-RU" b="1" dirty="0" smtClean="0"/>
              <a:t>1810 — 1812, 1816 — 1826</a:t>
            </a:r>
            <a:r>
              <a:rPr lang="ru-RU" dirty="0" smtClean="0"/>
              <a:t>: организация военных поселений на казенных землях Могилевской, </a:t>
            </a:r>
            <a:r>
              <a:rPr lang="ru-RU" dirty="0" smtClean="0">
                <a:hlinkClick r:id="rId16" tooltip="Новгородская область"/>
              </a:rPr>
              <a:t>Новгородской</a:t>
            </a:r>
            <a:r>
              <a:rPr lang="ru-RU" dirty="0" smtClean="0"/>
              <a:t>, Харьковской, Екатеринославской, Херсонской и </a:t>
            </a:r>
            <a:r>
              <a:rPr lang="ru-RU" dirty="0" smtClean="0">
                <a:hlinkClick r:id="rId17" tooltip="Ленинградская область"/>
              </a:rPr>
              <a:t>Петербургской</a:t>
            </a:r>
            <a:r>
              <a:rPr lang="ru-RU" dirty="0" smtClean="0"/>
              <a:t> губерний. Военные поселения должны были "представлять особое военно-земледельческое сословие, которое могло бы собственными средствами содержать постоянную армию и комплектовать ее без участия остального населения", и тем самым уменьшить государственные расходы на содержание войск.</a:t>
            </a:r>
          </a:p>
        </p:txBody>
      </p:sp>
      <p:sp>
        <p:nvSpPr>
          <p:cNvPr id="4" name="Номер слайда 3"/>
          <p:cNvSpPr>
            <a:spLocks noGrp="1"/>
          </p:cNvSpPr>
          <p:nvPr>
            <p:ph type="sldNum" sz="quarter" idx="10"/>
          </p:nvPr>
        </p:nvSpPr>
        <p:spPr/>
        <p:txBody>
          <a:bodyPr/>
          <a:lstStyle/>
          <a:p>
            <a:fld id="{71662D03-A643-4B72-8EE5-22594E762EFA}"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r>
              <a:rPr lang="ru-RU" b="1" dirty="0" smtClean="0"/>
              <a:t>Послевоенные реформы Александра I</a:t>
            </a:r>
            <a:endParaRPr lang="ru-RU" dirty="0" smtClean="0"/>
          </a:p>
          <a:p>
            <a:r>
              <a:rPr lang="ru-RU" dirty="0" smtClean="0"/>
              <a:t>Укрепив в результате победы над французами свой авторитет, Александр I и во внутренней политике послевоенного времени предпринял очередную серию реформаторских попыток. Еще в 1809 было создано Великое княжество Финляндское, ставшее по существу автономией с собственным сеймом, без согласия которого царь не мог менять законодательство и вводить новые налоги, и сенатом (правительством). В мае 1815 Александр объявил о даровании конституции Царству Польскому, предусматривавшей создание двухпалатного сейма, системы местного самоуправления и свободу печати. </a:t>
            </a:r>
          </a:p>
          <a:p>
            <a:r>
              <a:rPr lang="ru-RU" dirty="0" smtClean="0"/>
              <a:t>В 1817-1818 годах ряд близких к императору людей, в т.ч. А. А. Аракчеев, занимались по его приказу разработкой проектов поэтапной ликвидации крепостного права в России. В 1818 Александр I дал задание Н. Н. Новосильцеву подготовить проект конституции для России. Проект “Государственной уставной грамоты Российской империи”, предусматривавший федеративное устройство страны, был готов к концу 1820 и одобрен императором, но его введение было отложено на неопределенный срок. Своему ближайшему окружению царь жаловался, что не имеет помощников и не может найти подходящих людей на губернаторские должности. Прежние идеалы все более казались Александру I лишь бесплодными романтическими мечтами и иллюзиями, оторванными от реальной политической практики. Отрезвляющее воздействие оказало на Александра известие о восстании Семеновского полка (1820) , воспринятое им как угроза революционного взрыва в России, для предотвращения которого необходимо было принять жесткие меры. Тем не менее, мечты о реформах не покидали императора вплоть до 1822-23.</a:t>
            </a:r>
          </a:p>
          <a:p>
            <a:r>
              <a:rPr lang="ru-RU" b="1" dirty="0" smtClean="0"/>
              <a:t>1814: </a:t>
            </a:r>
            <a:r>
              <a:rPr lang="ru-RU" dirty="0" smtClean="0"/>
              <a:t>завершение строительства Военно-грузинской дороги.</a:t>
            </a:r>
          </a:p>
          <a:p>
            <a:r>
              <a:rPr lang="ru-RU" b="1" dirty="0" smtClean="0"/>
              <a:t>1820, октябрь</a:t>
            </a:r>
            <a:r>
              <a:rPr lang="ru-RU" dirty="0" smtClean="0"/>
              <a:t>: волнения в лейб-гвардии Семеновском полку — попытка нижних чинов подать в установленном порядке жалобу на своего командира полковника Ф. Е. Шварца, жестоко обращавшегося с солдатами. Выступление было расценено начальством как бунт, все нижние чины и офицеры были разосланы в разные армейские полки, а сам Семеновский полк заново сформирован из лучших солдат армии</a:t>
            </a:r>
            <a:r>
              <a:rPr lang="ru-RU" baseline="30000" dirty="0" smtClean="0">
                <a:hlinkClick r:id="rId3"/>
              </a:rPr>
              <a:t>47</a:t>
            </a:r>
            <a:endParaRPr lang="ru-RU" dirty="0" smtClean="0"/>
          </a:p>
          <a:p>
            <a:endParaRPr lang="ru-RU" b="1" dirty="0" smtClean="0"/>
          </a:p>
          <a:p>
            <a:endParaRPr lang="ru-RU" b="1" dirty="0" smtClean="0"/>
          </a:p>
          <a:p>
            <a:r>
              <a:rPr lang="ru-RU" b="1" dirty="0" smtClean="0"/>
              <a:t>1821</a:t>
            </a:r>
            <a:r>
              <a:rPr lang="ru-RU" dirty="0" smtClean="0"/>
              <a:t>: введение откупа на казенные нефтяные промыслы</a:t>
            </a:r>
            <a:endParaRPr lang="ru-RU" b="1" dirty="0" smtClean="0"/>
          </a:p>
          <a:p>
            <a:r>
              <a:rPr lang="ru-RU" b="1" dirty="0" smtClean="0"/>
              <a:t>1822</a:t>
            </a:r>
            <a:r>
              <a:rPr lang="ru-RU" dirty="0" smtClean="0"/>
              <a:t>: административная реформа </a:t>
            </a:r>
            <a:r>
              <a:rPr lang="ru-RU" dirty="0" smtClean="0">
                <a:hlinkClick r:id="rId4" tooltip="Сибирь"/>
              </a:rPr>
              <a:t>Сибири</a:t>
            </a:r>
            <a:r>
              <a:rPr lang="ru-RU" dirty="0" smtClean="0"/>
              <a:t> по проекту генерал-губернатора М. М. Сперанского. Учреждение для управления сибирских губерний; устав об управлении инородцами, предусматривавший деление народов </a:t>
            </a:r>
            <a:r>
              <a:rPr lang="ru-RU" dirty="0" smtClean="0">
                <a:hlinkClick r:id="rId4" tooltip="Сибирь"/>
              </a:rPr>
              <a:t>Сибири</a:t>
            </a:r>
            <a:r>
              <a:rPr lang="ru-RU" dirty="0" smtClean="0"/>
              <a:t> на оседлых, кочевых и бродячих; введение особых форм общественно-политического устройства для кочевых и бродячих народов </a:t>
            </a:r>
          </a:p>
          <a:p>
            <a:r>
              <a:rPr lang="ru-RU" b="1" dirty="0" smtClean="0"/>
              <a:t>1823:</a:t>
            </a:r>
            <a:r>
              <a:rPr lang="ru-RU" dirty="0" smtClean="0"/>
              <a:t> строительство в Моздоке первого в мире нефтеперегонного (керосинового) завода братьями Дубиниными</a:t>
            </a:r>
          </a:p>
          <a:p>
            <a:endParaRPr lang="ru-RU" dirty="0"/>
          </a:p>
        </p:txBody>
      </p:sp>
      <p:sp>
        <p:nvSpPr>
          <p:cNvPr id="4" name="Номер слайда 3"/>
          <p:cNvSpPr>
            <a:spLocks noGrp="1"/>
          </p:cNvSpPr>
          <p:nvPr>
            <p:ph type="sldNum" sz="quarter" idx="10"/>
          </p:nvPr>
        </p:nvSpPr>
        <p:spPr/>
        <p:txBody>
          <a:bodyPr/>
          <a:lstStyle/>
          <a:p>
            <a:fld id="{71662D03-A643-4B72-8EE5-22594E762EFA}"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r>
              <a:rPr lang="ru-RU" b="1" dirty="0" smtClean="0"/>
              <a:t>Внешняя политика Александра I</a:t>
            </a:r>
            <a:endParaRPr lang="ru-RU" dirty="0" smtClean="0"/>
          </a:p>
          <a:p>
            <a:r>
              <a:rPr lang="ru-RU" dirty="0" smtClean="0"/>
              <a:t>Придя к власти, Александр I попытался проводить свою внешнюю политику как бы с “чистого листа”. Новое русское правительство стремилось создать в Европе систему коллективной безопасности, связав все ведущие державы между собой рядом договоров. </a:t>
            </a:r>
          </a:p>
          <a:p>
            <a:endParaRPr lang="ru-RU" dirty="0" smtClean="0"/>
          </a:p>
          <a:p>
            <a:r>
              <a:rPr lang="ru-RU" b="1" dirty="0" smtClean="0"/>
              <a:t>1801</a:t>
            </a:r>
            <a:r>
              <a:rPr lang="ru-RU" dirty="0" smtClean="0"/>
              <a:t>, </a:t>
            </a:r>
            <a:r>
              <a:rPr lang="ru-RU" dirty="0" smtClean="0">
                <a:hlinkClick r:id="rId3" tooltip="17 июня"/>
              </a:rPr>
              <a:t>17 июня</a:t>
            </a:r>
            <a:r>
              <a:rPr lang="ru-RU" dirty="0" smtClean="0"/>
              <a:t>: </a:t>
            </a:r>
            <a:r>
              <a:rPr lang="ru-RU" dirty="0" smtClean="0">
                <a:hlinkClick r:id="rId4" tooltip="Петербург"/>
              </a:rPr>
              <a:t>Петербургская</a:t>
            </a:r>
            <a:r>
              <a:rPr lang="ru-RU" dirty="0" smtClean="0"/>
              <a:t> конвенция с </a:t>
            </a:r>
            <a:r>
              <a:rPr lang="ru-RU" dirty="0" smtClean="0">
                <a:hlinkClick r:id="rId5" tooltip="Великобритания"/>
              </a:rPr>
              <a:t>Англией</a:t>
            </a:r>
            <a:r>
              <a:rPr lang="ru-RU" dirty="0" smtClean="0"/>
              <a:t>, восстановившая дипломатические отношения, разорванные </a:t>
            </a:r>
            <a:r>
              <a:rPr lang="ru-RU" dirty="0" smtClean="0">
                <a:hlinkClick r:id="rId6" tooltip="Павел I"/>
              </a:rPr>
              <a:t>Павлом</a:t>
            </a:r>
            <a:endParaRPr lang="ru-RU" dirty="0" smtClean="0"/>
          </a:p>
          <a:p>
            <a:r>
              <a:rPr lang="ru-RU" dirty="0" smtClean="0"/>
              <a:t>Однако уже в 1803 мир с Францией оказался для России невыгодным, в мае 1804 российская сторона отозвала своего посла из Франции и стала готовиться к новой войне. </a:t>
            </a:r>
            <a:br>
              <a:rPr lang="ru-RU" dirty="0" smtClean="0"/>
            </a:br>
            <a:r>
              <a:rPr lang="ru-RU" dirty="0" smtClean="0"/>
              <a:t>1801, </a:t>
            </a:r>
            <a:r>
              <a:rPr lang="ru-RU" dirty="0" smtClean="0">
                <a:hlinkClick r:id="rId7" tooltip="24 сентября"/>
              </a:rPr>
              <a:t>24 сентября</a:t>
            </a:r>
            <a:r>
              <a:rPr lang="ru-RU" dirty="0" smtClean="0"/>
              <a:t>: вхождение </a:t>
            </a:r>
            <a:r>
              <a:rPr lang="ru-RU" dirty="0" smtClean="0">
                <a:hlinkClick r:id="rId8" tooltip="Грузия"/>
              </a:rPr>
              <a:t>Восточной Грузии</a:t>
            </a:r>
            <a:r>
              <a:rPr lang="ru-RU" dirty="0" smtClean="0"/>
              <a:t> в состав </a:t>
            </a:r>
            <a:r>
              <a:rPr lang="ru-RU" dirty="0" smtClean="0">
                <a:hlinkClick r:id="rId9" tooltip="Россия"/>
              </a:rPr>
              <a:t>Российской империи</a:t>
            </a:r>
            <a:endParaRPr lang="ru-RU" dirty="0" smtClean="0"/>
          </a:p>
          <a:p>
            <a:r>
              <a:rPr lang="ru-RU" dirty="0" smtClean="0"/>
              <a:t>1803: добровольное вхождение в состав </a:t>
            </a:r>
            <a:r>
              <a:rPr lang="ru-RU" dirty="0" smtClean="0">
                <a:hlinkClick r:id="rId9" tooltip="Россия"/>
              </a:rPr>
              <a:t>Российской империи</a:t>
            </a:r>
            <a:r>
              <a:rPr lang="ru-RU" dirty="0" smtClean="0"/>
              <a:t> Аварского ханства и </a:t>
            </a:r>
            <a:r>
              <a:rPr lang="ru-RU" dirty="0" err="1" smtClean="0"/>
              <a:t>Менгрелии</a:t>
            </a:r>
            <a:r>
              <a:rPr lang="ru-RU" dirty="0" smtClean="0"/>
              <a:t>.</a:t>
            </a:r>
          </a:p>
          <a:p>
            <a:endParaRPr lang="ru-RU" dirty="0" smtClean="0"/>
          </a:p>
          <a:p>
            <a:r>
              <a:rPr lang="ru-RU" dirty="0" smtClean="0"/>
              <a:t>1804 — 1813: Русско-</a:t>
            </a:r>
            <a:r>
              <a:rPr lang="ru-RU" dirty="0" smtClean="0">
                <a:hlinkClick r:id="rId10" tooltip="Иран"/>
              </a:rPr>
              <a:t>персидская</a:t>
            </a:r>
            <a:r>
              <a:rPr lang="ru-RU" dirty="0" smtClean="0"/>
              <a:t> война. </a:t>
            </a:r>
            <a:r>
              <a:rPr lang="ru-RU" dirty="0" err="1" smtClean="0"/>
              <a:t>Гюлистанский</a:t>
            </a:r>
            <a:r>
              <a:rPr lang="ru-RU" dirty="0" smtClean="0"/>
              <a:t> мир (</a:t>
            </a:r>
            <a:r>
              <a:rPr lang="ru-RU" dirty="0" smtClean="0">
                <a:hlinkClick r:id="rId11" tooltip="24 октября"/>
              </a:rPr>
              <a:t>24 октября</a:t>
            </a:r>
            <a:r>
              <a:rPr lang="ru-RU" dirty="0" smtClean="0"/>
              <a:t> 1813). Вхождение в состав </a:t>
            </a:r>
            <a:r>
              <a:rPr lang="ru-RU" dirty="0" smtClean="0">
                <a:hlinkClick r:id="rId9" tooltip="Россия"/>
              </a:rPr>
              <a:t>Российской империи</a:t>
            </a:r>
            <a:r>
              <a:rPr lang="ru-RU" dirty="0" smtClean="0"/>
              <a:t> </a:t>
            </a:r>
            <a:r>
              <a:rPr lang="ru-RU" dirty="0" smtClean="0">
                <a:hlinkClick r:id="rId12" tooltip="Дагестан"/>
              </a:rPr>
              <a:t>Дагестана</a:t>
            </a:r>
            <a:r>
              <a:rPr lang="ru-RU" dirty="0" smtClean="0"/>
              <a:t>, </a:t>
            </a:r>
            <a:r>
              <a:rPr lang="ru-RU" dirty="0" err="1" smtClean="0"/>
              <a:t>Имеретии</a:t>
            </a:r>
            <a:r>
              <a:rPr lang="ru-RU" dirty="0" smtClean="0"/>
              <a:t>, Гурии, </a:t>
            </a:r>
            <a:r>
              <a:rPr lang="ru-RU" dirty="0" smtClean="0">
                <a:hlinkClick r:id="rId13" tooltip="Абхазия"/>
              </a:rPr>
              <a:t>Абхазии</a:t>
            </a:r>
            <a:r>
              <a:rPr lang="ru-RU" dirty="0" smtClean="0"/>
              <a:t> и части северного </a:t>
            </a:r>
            <a:r>
              <a:rPr lang="ru-RU" dirty="0" smtClean="0">
                <a:hlinkClick r:id="rId14" tooltip="Азербайджан"/>
              </a:rPr>
              <a:t>Азербайджана</a:t>
            </a:r>
            <a:r>
              <a:rPr lang="ru-RU" dirty="0" smtClean="0"/>
              <a:t>. </a:t>
            </a:r>
            <a:r>
              <a:rPr lang="ru-RU" dirty="0" smtClean="0">
                <a:hlinkClick r:id="rId9" tooltip="Россия"/>
              </a:rPr>
              <a:t>Россия</a:t>
            </a:r>
            <a:r>
              <a:rPr lang="ru-RU" dirty="0" smtClean="0"/>
              <a:t> получила исключительное право держать военный флот на Каспийском море; русским и персидским купцам разрешалось свободно торговать на территориях обоих государств.</a:t>
            </a:r>
          </a:p>
          <a:p>
            <a:endParaRPr lang="ru-RU" dirty="0" smtClean="0"/>
          </a:p>
          <a:p>
            <a:r>
              <a:rPr lang="ru-RU" b="1" dirty="0" smtClean="0"/>
              <a:t>1804: разрыв отношений </a:t>
            </a:r>
            <a:r>
              <a:rPr lang="ru-RU" dirty="0" smtClean="0"/>
              <a:t>с </a:t>
            </a:r>
            <a:r>
              <a:rPr lang="ru-RU" dirty="0" smtClean="0">
                <a:hlinkClick r:id="rId15" tooltip="Франция"/>
              </a:rPr>
              <a:t>Францией</a:t>
            </a:r>
            <a:r>
              <a:rPr lang="ru-RU" dirty="0" smtClean="0"/>
              <a:t> и создание антифранцузской коалиции, включавшей </a:t>
            </a:r>
            <a:r>
              <a:rPr lang="ru-RU" dirty="0" smtClean="0">
                <a:hlinkClick r:id="rId5" tooltip="Великобритания"/>
              </a:rPr>
              <a:t>Англию</a:t>
            </a:r>
            <a:r>
              <a:rPr lang="ru-RU" dirty="0" smtClean="0"/>
              <a:t>, </a:t>
            </a:r>
            <a:r>
              <a:rPr lang="ru-RU" dirty="0" smtClean="0">
                <a:hlinkClick r:id="rId16" tooltip="Австрия"/>
              </a:rPr>
              <a:t>Австрию</a:t>
            </a:r>
            <a:r>
              <a:rPr lang="ru-RU" dirty="0" smtClean="0"/>
              <a:t>, </a:t>
            </a:r>
            <a:r>
              <a:rPr lang="ru-RU" dirty="0" smtClean="0">
                <a:hlinkClick r:id="rId17" tooltip="Германия"/>
              </a:rPr>
              <a:t>Пруссию</a:t>
            </a:r>
            <a:r>
              <a:rPr lang="ru-RU" dirty="0" smtClean="0"/>
              <a:t>, </a:t>
            </a:r>
            <a:r>
              <a:rPr lang="ru-RU" dirty="0" smtClean="0">
                <a:hlinkClick r:id="rId18" tooltip="Швеция"/>
              </a:rPr>
              <a:t>Швецию</a:t>
            </a:r>
            <a:r>
              <a:rPr lang="ru-RU" dirty="0" smtClean="0"/>
              <a:t>, </a:t>
            </a:r>
            <a:r>
              <a:rPr lang="ru-RU" dirty="0" smtClean="0">
                <a:hlinkClick r:id="rId19" tooltip="Турция"/>
              </a:rPr>
              <a:t>Турцию</a:t>
            </a:r>
            <a:r>
              <a:rPr lang="ru-RU" dirty="0" smtClean="0"/>
              <a:t>, </a:t>
            </a:r>
            <a:r>
              <a:rPr lang="ru-RU" dirty="0" smtClean="0">
                <a:hlinkClick r:id="rId20" tooltip="Испания"/>
              </a:rPr>
              <a:t>Испанию</a:t>
            </a:r>
            <a:r>
              <a:rPr lang="ru-RU" dirty="0" smtClean="0"/>
              <a:t>, </a:t>
            </a:r>
            <a:r>
              <a:rPr lang="ru-RU" dirty="0" smtClean="0">
                <a:hlinkClick r:id="rId21" tooltip="Португалия"/>
              </a:rPr>
              <a:t>Португалию</a:t>
            </a:r>
            <a:r>
              <a:rPr lang="ru-RU" dirty="0" smtClean="0"/>
              <a:t>, </a:t>
            </a:r>
            <a:r>
              <a:rPr lang="ru-RU" dirty="0" smtClean="0">
                <a:hlinkClick r:id="rId22" tooltip="Дания"/>
              </a:rPr>
              <a:t>Данию</a:t>
            </a:r>
            <a:r>
              <a:rPr lang="ru-RU" dirty="0" smtClean="0"/>
              <a:t>, Неаполитанское и Сардинское королевства</a:t>
            </a:r>
            <a:r>
              <a:rPr lang="ru-RU" baseline="30000" dirty="0" smtClean="0">
                <a:hlinkClick r:id="rId23"/>
              </a:rPr>
              <a:t>55</a:t>
            </a:r>
            <a:endParaRPr lang="ru-RU" dirty="0" smtClean="0"/>
          </a:p>
          <a:p>
            <a:r>
              <a:rPr lang="ru-RU" dirty="0" smtClean="0"/>
              <a:t>Встреча Александра I и </a:t>
            </a:r>
            <a:r>
              <a:rPr lang="ru-RU" dirty="0" smtClean="0">
                <a:hlinkClick r:id="rId24" tooltip="Наполеон"/>
              </a:rPr>
              <a:t>Наполеона</a:t>
            </a:r>
            <a:r>
              <a:rPr lang="ru-RU" dirty="0" smtClean="0"/>
              <a:t> у Эрфурта в октябре 1808 года. Худ. </a:t>
            </a:r>
            <a:r>
              <a:rPr lang="ru-RU" dirty="0" err="1" smtClean="0"/>
              <a:t>Фелисьен</a:t>
            </a:r>
            <a:r>
              <a:rPr lang="ru-RU" dirty="0" smtClean="0"/>
              <a:t> де Мирбах</a:t>
            </a:r>
          </a:p>
          <a:p>
            <a:r>
              <a:rPr lang="ru-RU" dirty="0" smtClean="0"/>
              <a:t>1805 — 1807: войны против </a:t>
            </a:r>
            <a:r>
              <a:rPr lang="ru-RU" dirty="0" smtClean="0">
                <a:hlinkClick r:id="rId24" tooltip="Наполеон"/>
              </a:rPr>
              <a:t>Наполеона</a:t>
            </a:r>
            <a:r>
              <a:rPr lang="ru-RU" dirty="0" smtClean="0"/>
              <a:t>. "Битва трех императоров" при Аустерлице и поражение русско-австрийской армии Александра I и Франца II (</a:t>
            </a:r>
            <a:r>
              <a:rPr lang="ru-RU" dirty="0" smtClean="0">
                <a:hlinkClick r:id="rId25" tooltip="2 декабря"/>
              </a:rPr>
              <a:t>2 декабря</a:t>
            </a:r>
            <a:r>
              <a:rPr lang="ru-RU" dirty="0" smtClean="0"/>
              <a:t> 1805)</a:t>
            </a:r>
            <a:r>
              <a:rPr lang="ru-RU" baseline="30000" dirty="0" smtClean="0">
                <a:hlinkClick r:id="rId23"/>
              </a:rPr>
              <a:t>56</a:t>
            </a:r>
            <a:r>
              <a:rPr lang="ru-RU" dirty="0" smtClean="0"/>
              <a:t>. Разгром прусской армии под Йеной и </a:t>
            </a:r>
            <a:r>
              <a:rPr lang="ru-RU" dirty="0" err="1" smtClean="0"/>
              <a:t>Ауэрштедтом</a:t>
            </a:r>
            <a:r>
              <a:rPr lang="ru-RU" dirty="0" smtClean="0"/>
              <a:t> (</a:t>
            </a:r>
            <a:r>
              <a:rPr lang="ru-RU" dirty="0" smtClean="0">
                <a:hlinkClick r:id="rId26" tooltip="14 октября"/>
              </a:rPr>
              <a:t>14 октября</a:t>
            </a:r>
            <a:r>
              <a:rPr lang="ru-RU" dirty="0" smtClean="0"/>
              <a:t> 1806). Поражение русской армии под </a:t>
            </a:r>
            <a:r>
              <a:rPr lang="ru-RU" dirty="0" err="1" smtClean="0"/>
              <a:t>Фридландом</a:t>
            </a:r>
            <a:r>
              <a:rPr lang="ru-RU" dirty="0" smtClean="0"/>
              <a:t> (</a:t>
            </a:r>
            <a:r>
              <a:rPr lang="ru-RU" dirty="0" smtClean="0">
                <a:hlinkClick r:id="rId27" tooltip="14 июня"/>
              </a:rPr>
              <a:t>14 июня</a:t>
            </a:r>
            <a:r>
              <a:rPr lang="ru-RU" dirty="0" smtClean="0"/>
              <a:t> 1807). Тильзитский мирный договор (</a:t>
            </a:r>
            <a:r>
              <a:rPr lang="ru-RU" dirty="0" smtClean="0">
                <a:hlinkClick r:id="rId28" tooltip="7 июля"/>
              </a:rPr>
              <a:t>7 июля</a:t>
            </a:r>
            <a:r>
              <a:rPr lang="ru-RU" dirty="0" smtClean="0"/>
              <a:t> 1807), согласно которому </a:t>
            </a:r>
            <a:r>
              <a:rPr lang="ru-RU" dirty="0" smtClean="0">
                <a:hlinkClick r:id="rId9" tooltip="Россия"/>
              </a:rPr>
              <a:t>Россия</a:t>
            </a:r>
            <a:r>
              <a:rPr lang="ru-RU" dirty="0" smtClean="0"/>
              <a:t> признала все завоевания императора </a:t>
            </a:r>
            <a:r>
              <a:rPr lang="ru-RU" dirty="0" smtClean="0">
                <a:hlinkClick r:id="rId24" tooltip="Наполеон"/>
              </a:rPr>
              <a:t>Наполеона</a:t>
            </a:r>
            <a:r>
              <a:rPr lang="ru-RU" dirty="0" smtClean="0"/>
              <a:t>, вступила в союз с </a:t>
            </a:r>
            <a:r>
              <a:rPr lang="ru-RU" dirty="0" smtClean="0">
                <a:hlinkClick r:id="rId15" tooltip="Франция"/>
              </a:rPr>
              <a:t>Францией</a:t>
            </a:r>
            <a:r>
              <a:rPr lang="ru-RU" dirty="0" smtClean="0"/>
              <a:t> и присоединилась к континентальной блокаде </a:t>
            </a:r>
            <a:r>
              <a:rPr lang="ru-RU" dirty="0" smtClean="0">
                <a:hlinkClick r:id="rId5" tooltip="Великобритания"/>
              </a:rPr>
              <a:t>Англии</a:t>
            </a:r>
            <a:r>
              <a:rPr lang="ru-RU" baseline="30000" dirty="0" smtClean="0">
                <a:hlinkClick r:id="rId23"/>
              </a:rPr>
              <a:t>57</a:t>
            </a:r>
            <a:r>
              <a:rPr lang="ru-RU" dirty="0" smtClean="0"/>
              <a:t>.</a:t>
            </a:r>
          </a:p>
          <a:p>
            <a:r>
              <a:rPr lang="ru-RU" dirty="0" smtClean="0"/>
              <a:t>1808, </a:t>
            </a:r>
            <a:r>
              <a:rPr lang="ru-RU" dirty="0" smtClean="0">
                <a:hlinkClick r:id="rId29" tooltip="12 октября"/>
              </a:rPr>
              <a:t>12 октября</a:t>
            </a:r>
            <a:r>
              <a:rPr lang="ru-RU" dirty="0" smtClean="0"/>
              <a:t>: подписание Эрфуртской союзной конвенции между </a:t>
            </a:r>
            <a:r>
              <a:rPr lang="ru-RU" dirty="0" smtClean="0">
                <a:hlinkClick r:id="rId9" tooltip="Россия"/>
              </a:rPr>
              <a:t>Россией</a:t>
            </a:r>
            <a:r>
              <a:rPr lang="ru-RU" dirty="0" smtClean="0"/>
              <a:t> и </a:t>
            </a:r>
            <a:r>
              <a:rPr lang="ru-RU" dirty="0" smtClean="0">
                <a:hlinkClick r:id="rId15" tooltip="Франция"/>
              </a:rPr>
              <a:t>Францией</a:t>
            </a:r>
            <a:r>
              <a:rPr lang="ru-RU" dirty="0" smtClean="0"/>
              <a:t>; признание права </a:t>
            </a:r>
            <a:r>
              <a:rPr lang="ru-RU" dirty="0" smtClean="0">
                <a:hlinkClick r:id="rId9" tooltip="Россия"/>
              </a:rPr>
              <a:t>России</a:t>
            </a:r>
            <a:r>
              <a:rPr lang="ru-RU" dirty="0" smtClean="0"/>
              <a:t> на </a:t>
            </a:r>
            <a:r>
              <a:rPr lang="ru-RU" dirty="0" smtClean="0">
                <a:hlinkClick r:id="rId30" tooltip="Молдавия"/>
              </a:rPr>
              <a:t>Молдавию</a:t>
            </a:r>
            <a:r>
              <a:rPr lang="ru-RU" dirty="0" smtClean="0"/>
              <a:t> и Валахию; обязательство сторон оказывать друг другу помощь в случае войны против </a:t>
            </a:r>
            <a:r>
              <a:rPr lang="ru-RU" dirty="0" smtClean="0">
                <a:hlinkClick r:id="rId16" tooltip="Австрия"/>
              </a:rPr>
              <a:t>Австрии</a:t>
            </a:r>
            <a:r>
              <a:rPr lang="ru-RU" dirty="0" smtClean="0"/>
              <a:t>.</a:t>
            </a:r>
          </a:p>
          <a:p>
            <a:endParaRPr lang="ru-RU" b="1" dirty="0" smtClean="0"/>
          </a:p>
          <a:p>
            <a:r>
              <a:rPr lang="ru-RU" b="1" dirty="0" smtClean="0"/>
              <a:t>1808 — 1809</a:t>
            </a:r>
            <a:r>
              <a:rPr lang="ru-RU" dirty="0" smtClean="0"/>
              <a:t>: Русско-</a:t>
            </a:r>
            <a:r>
              <a:rPr lang="ru-RU" dirty="0" smtClean="0">
                <a:hlinkClick r:id="rId18" tooltip="Швеция"/>
              </a:rPr>
              <a:t>шведская</a:t>
            </a:r>
            <a:r>
              <a:rPr lang="ru-RU" dirty="0" smtClean="0"/>
              <a:t> война. </a:t>
            </a:r>
            <a:r>
              <a:rPr lang="ru-RU" dirty="0" smtClean="0">
                <a:hlinkClick r:id="rId31" tooltip="17 сентября"/>
              </a:rPr>
              <a:t>17 сентября</a:t>
            </a:r>
            <a:r>
              <a:rPr lang="ru-RU" dirty="0" smtClean="0"/>
              <a:t> 1809 — </a:t>
            </a:r>
            <a:r>
              <a:rPr lang="ru-RU" dirty="0" err="1" smtClean="0">
                <a:hlinkClick r:id="rId32" tooltip="http://britter.ru/doc/%CC%C8%D0%CD%DB%C9%20%D2%D0%C0%CA%D2%C0%D2.doc"/>
              </a:rPr>
              <a:t>Фридрихсгамский</a:t>
            </a:r>
            <a:r>
              <a:rPr lang="ru-RU" dirty="0" smtClean="0">
                <a:hlinkClick r:id="rId32" tooltip="http://britter.ru/doc/%CC%C8%D0%CD%DB%C9%20%D2%D0%C0%CA%D2%C0%D2.doc"/>
              </a:rPr>
              <a:t> мирный договор</a:t>
            </a:r>
            <a:r>
              <a:rPr lang="ru-RU" dirty="0" smtClean="0"/>
              <a:t>, установивший границу между </a:t>
            </a:r>
            <a:r>
              <a:rPr lang="ru-RU" dirty="0" smtClean="0">
                <a:hlinkClick r:id="rId18" tooltip="Швеция"/>
              </a:rPr>
              <a:t>Швецией</a:t>
            </a:r>
            <a:r>
              <a:rPr lang="ru-RU" dirty="0" smtClean="0"/>
              <a:t> и </a:t>
            </a:r>
            <a:r>
              <a:rPr lang="ru-RU" dirty="0" smtClean="0">
                <a:hlinkClick r:id="rId9" tooltip="Россия"/>
              </a:rPr>
              <a:t>Россией</a:t>
            </a:r>
            <a:r>
              <a:rPr lang="ru-RU" dirty="0" smtClean="0"/>
              <a:t> по реке </a:t>
            </a:r>
            <a:r>
              <a:rPr lang="ru-RU" dirty="0" err="1" smtClean="0"/>
              <a:t>Торнео</a:t>
            </a:r>
            <a:r>
              <a:rPr lang="ru-RU" dirty="0" smtClean="0"/>
              <a:t>. </a:t>
            </a:r>
            <a:r>
              <a:rPr lang="ru-RU" dirty="0" smtClean="0">
                <a:hlinkClick r:id="rId33" tooltip="Финляндия"/>
              </a:rPr>
              <a:t>Финляндия</a:t>
            </a:r>
            <a:r>
              <a:rPr lang="ru-RU" dirty="0" smtClean="0"/>
              <a:t> (вместе с Аландскими островами) отходила к </a:t>
            </a:r>
            <a:r>
              <a:rPr lang="ru-RU" dirty="0" smtClean="0">
                <a:hlinkClick r:id="rId9" tooltip="Россия"/>
              </a:rPr>
              <a:t>России</a:t>
            </a:r>
            <a:r>
              <a:rPr lang="ru-RU" dirty="0" smtClean="0"/>
              <a:t> на правах Великого княжества; </a:t>
            </a:r>
            <a:r>
              <a:rPr lang="ru-RU" dirty="0" smtClean="0">
                <a:hlinkClick r:id="rId18" tooltip="Швеция"/>
              </a:rPr>
              <a:t>Швеция</a:t>
            </a:r>
            <a:r>
              <a:rPr lang="ru-RU" dirty="0" smtClean="0"/>
              <a:t> обязалась расторгнуть союз с </a:t>
            </a:r>
            <a:r>
              <a:rPr lang="ru-RU" dirty="0" smtClean="0">
                <a:hlinkClick r:id="rId5" tooltip="Великобритания"/>
              </a:rPr>
              <a:t>Англией</a:t>
            </a:r>
            <a:r>
              <a:rPr lang="ru-RU" dirty="0" smtClean="0"/>
              <a:t>, заключить договоры с </a:t>
            </a:r>
            <a:r>
              <a:rPr lang="ru-RU" dirty="0" smtClean="0">
                <a:hlinkClick r:id="rId15" tooltip="Франция"/>
              </a:rPr>
              <a:t>Францией</a:t>
            </a:r>
            <a:r>
              <a:rPr lang="ru-RU" dirty="0" smtClean="0"/>
              <a:t> и </a:t>
            </a:r>
            <a:r>
              <a:rPr lang="ru-RU" dirty="0" smtClean="0">
                <a:hlinkClick r:id="rId22" tooltip="Дания"/>
              </a:rPr>
              <a:t>Данией</a:t>
            </a:r>
            <a:r>
              <a:rPr lang="ru-RU" dirty="0" smtClean="0"/>
              <a:t> и присоединиться к континентальной блокаде.</a:t>
            </a:r>
          </a:p>
          <a:p>
            <a:endParaRPr lang="ru-RU" dirty="0" smtClean="0"/>
          </a:p>
          <a:p>
            <a:r>
              <a:rPr lang="ru-RU" b="1" dirty="0" smtClean="0"/>
              <a:t>1806 — 1812: Русско-турецкая война. </a:t>
            </a:r>
            <a:r>
              <a:rPr lang="ru-RU" dirty="0" smtClean="0"/>
              <a:t>Уничтожение турецкой эскадры паши </a:t>
            </a:r>
            <a:r>
              <a:rPr lang="ru-RU" dirty="0" err="1" smtClean="0"/>
              <a:t>Сейига-Ади</a:t>
            </a:r>
            <a:r>
              <a:rPr lang="ru-RU" dirty="0" smtClean="0"/>
              <a:t> у Афона вице-адмиралом Дмитрием Николаевичем Сенявиным (</a:t>
            </a:r>
            <a:r>
              <a:rPr lang="ru-RU" dirty="0" smtClean="0">
                <a:hlinkClick r:id="rId34" tooltip="19 июня"/>
              </a:rPr>
              <a:t>19 июня</a:t>
            </a:r>
            <a:r>
              <a:rPr lang="ru-RU" dirty="0" smtClean="0"/>
              <a:t> 1807)</a:t>
            </a:r>
            <a:r>
              <a:rPr lang="ru-RU" baseline="30000" dirty="0" smtClean="0">
                <a:hlinkClick r:id="rId23"/>
              </a:rPr>
              <a:t>59</a:t>
            </a:r>
            <a:r>
              <a:rPr lang="ru-RU" dirty="0" smtClean="0"/>
              <a:t>. Перемирие </a:t>
            </a:r>
            <a:r>
              <a:rPr lang="ru-RU" dirty="0" smtClean="0">
                <a:hlinkClick r:id="rId35" tooltip="12 августа"/>
              </a:rPr>
              <a:t>12 августа</a:t>
            </a:r>
            <a:r>
              <a:rPr lang="ru-RU" dirty="0" smtClean="0"/>
              <a:t> 1807 — </a:t>
            </a:r>
            <a:r>
              <a:rPr lang="ru-RU" dirty="0" smtClean="0">
                <a:hlinkClick r:id="rId36" tooltip="3 марта"/>
              </a:rPr>
              <a:t>3 марта</a:t>
            </a:r>
            <a:r>
              <a:rPr lang="ru-RU" dirty="0" smtClean="0"/>
              <a:t> 1809. Разгром князем Петром Ивановичем Багратионом турецкой армии </a:t>
            </a:r>
            <a:r>
              <a:rPr lang="ru-RU" dirty="0" err="1" smtClean="0"/>
              <a:t>Хозрева-паши</a:t>
            </a:r>
            <a:r>
              <a:rPr lang="ru-RU" dirty="0" smtClean="0"/>
              <a:t> на берегу Дуная у </a:t>
            </a:r>
            <a:r>
              <a:rPr lang="ru-RU" dirty="0" err="1" smtClean="0"/>
              <a:t>Рассевата</a:t>
            </a:r>
            <a:r>
              <a:rPr lang="ru-RU" dirty="0" smtClean="0"/>
              <a:t> (</a:t>
            </a:r>
            <a:r>
              <a:rPr lang="ru-RU" dirty="0" smtClean="0">
                <a:hlinkClick r:id="rId37" tooltip="4 сентября"/>
              </a:rPr>
              <a:t>4 сентября</a:t>
            </a:r>
            <a:r>
              <a:rPr lang="ru-RU" dirty="0" smtClean="0"/>
              <a:t> 1809)</a:t>
            </a:r>
            <a:r>
              <a:rPr lang="ru-RU" baseline="30000" dirty="0" smtClean="0">
                <a:hlinkClick r:id="rId23"/>
              </a:rPr>
              <a:t>60</a:t>
            </a:r>
            <a:r>
              <a:rPr lang="ru-RU" dirty="0" smtClean="0"/>
              <a:t>. Успешные действия русской армии под командованием </a:t>
            </a:r>
            <a:r>
              <a:rPr lang="ru-RU" dirty="0" smtClean="0">
                <a:hlinkClick r:id="rId38" tooltip="Кутузов, Михаил Илларионович"/>
              </a:rPr>
              <a:t>М. И. Кутузова</a:t>
            </a:r>
            <a:r>
              <a:rPr lang="ru-RU" dirty="0" smtClean="0"/>
              <a:t> на нижнем Дунае в 1811. </a:t>
            </a:r>
            <a:r>
              <a:rPr lang="ru-RU" dirty="0" smtClean="0">
                <a:hlinkClick r:id="rId39" tooltip="Бухарест"/>
              </a:rPr>
              <a:t>Бухарестский</a:t>
            </a:r>
            <a:r>
              <a:rPr lang="ru-RU" dirty="0" smtClean="0"/>
              <a:t> трактат (</a:t>
            </a:r>
            <a:r>
              <a:rPr lang="ru-RU" dirty="0" smtClean="0">
                <a:hlinkClick r:id="rId40" tooltip="28 мая"/>
              </a:rPr>
              <a:t>28 мая</a:t>
            </a:r>
            <a:r>
              <a:rPr lang="ru-RU" dirty="0" smtClean="0"/>
              <a:t> 1812): присоединение к </a:t>
            </a:r>
            <a:r>
              <a:rPr lang="ru-RU" dirty="0" smtClean="0">
                <a:hlinkClick r:id="rId9" tooltip="Россия"/>
              </a:rPr>
              <a:t>Российской империи</a:t>
            </a:r>
            <a:r>
              <a:rPr lang="ru-RU" dirty="0" smtClean="0"/>
              <a:t> Бессарабии; граница между </a:t>
            </a:r>
            <a:r>
              <a:rPr lang="ru-RU" dirty="0" smtClean="0">
                <a:hlinkClick r:id="rId9" tooltip="Россия"/>
              </a:rPr>
              <a:t>Россией</a:t>
            </a:r>
            <a:r>
              <a:rPr lang="ru-RU" dirty="0" smtClean="0"/>
              <a:t> и </a:t>
            </a:r>
            <a:r>
              <a:rPr lang="ru-RU" dirty="0" smtClean="0">
                <a:hlinkClick r:id="rId19" tooltip="Турция"/>
              </a:rPr>
              <a:t>Портой</a:t>
            </a:r>
            <a:r>
              <a:rPr lang="ru-RU" dirty="0" smtClean="0"/>
              <a:t> была установлена по реке Прут; создание автономного </a:t>
            </a:r>
            <a:r>
              <a:rPr lang="ru-RU" dirty="0" smtClean="0">
                <a:hlinkClick r:id="rId41" tooltip="Сербия"/>
              </a:rPr>
              <a:t>Сербского княжества</a:t>
            </a:r>
            <a:r>
              <a:rPr lang="ru-RU" dirty="0" smtClean="0"/>
              <a:t> в составе </a:t>
            </a:r>
            <a:r>
              <a:rPr lang="ru-RU" dirty="0" smtClean="0">
                <a:hlinkClick r:id="rId19" tooltip="Турция"/>
              </a:rPr>
              <a:t>Османской империи</a:t>
            </a:r>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71662D03-A643-4B72-8EE5-22594E762EFA}"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21.02.2013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21.02.2013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21.02.2013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21.02.2013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www.vokrugsveta.ru/encyclopedia/index.php?title=22_%D0%B0%D0%BF%D1%80%D0%B5%D0%BB%D1%8F" TargetMode="External"/><Relationship Id="rId3" Type="http://schemas.openxmlformats.org/officeDocument/2006/relationships/image" Target="../media/image6.jpeg"/><Relationship Id="rId7" Type="http://schemas.openxmlformats.org/officeDocument/2006/relationships/hyperlink" Target="http://www.vokrugsveta.ru/encyclopedia/index.php?title=12_%D0%B0%D0%BF%D1%80%D0%B5%D0%BB%D1%8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vokrugsveta.ru/encyclopedia/index.php?title=27_%D0%BC%D0%B0%D1%80%D1%82%D0%B0" TargetMode="External"/><Relationship Id="rId5" Type="http://schemas.openxmlformats.org/officeDocument/2006/relationships/hyperlink" Target="http://www.vokrugsveta.ru/encyclopedia/index.php?title=25_%D0%BC%D0%B0%D1%80%D1%82%D0%B0" TargetMode="External"/><Relationship Id="rId4" Type="http://schemas.openxmlformats.org/officeDocument/2006/relationships/hyperlink" Target="http://www.vokrugsveta.ru/encyclopedia/index.php?title=24_%D0%BC%D0%B0%D1%80%D1%82%D0%B0" TargetMode="External"/><Relationship Id="rId9" Type="http://schemas.openxmlformats.org/officeDocument/2006/relationships/hyperlink" Target="http://www.vokrugsveta.ru/encyclopedia/index.php?title=24_%D0%B0%D0%BF%D1%80%D0%B5%D0%BB%D1%8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nearyou.ru/schukin/5schukin.jpg"/>
          <p:cNvPicPr>
            <a:picLocks noChangeAspect="1" noChangeArrowheads="1"/>
          </p:cNvPicPr>
          <p:nvPr/>
        </p:nvPicPr>
        <p:blipFill>
          <a:blip r:embed="rId3" cstate="print"/>
          <a:srcRect/>
          <a:stretch>
            <a:fillRect/>
          </a:stretch>
        </p:blipFill>
        <p:spPr bwMode="auto">
          <a:xfrm>
            <a:off x="323528" y="260648"/>
            <a:ext cx="4875450" cy="6205752"/>
          </a:xfrm>
          <a:prstGeom prst="rect">
            <a:avLst/>
          </a:prstGeom>
          <a:noFill/>
        </p:spPr>
      </p:pic>
      <p:sp>
        <p:nvSpPr>
          <p:cNvPr id="4" name="Прямоугольник 3"/>
          <p:cNvSpPr/>
          <p:nvPr/>
        </p:nvSpPr>
        <p:spPr>
          <a:xfrm>
            <a:off x="5364088" y="4869160"/>
            <a:ext cx="3491880" cy="1631216"/>
          </a:xfrm>
          <a:prstGeom prst="rect">
            <a:avLst/>
          </a:prstGeom>
        </p:spPr>
        <p:txBody>
          <a:bodyPr wrap="square">
            <a:spAutoFit/>
          </a:bodyPr>
          <a:lstStyle/>
          <a:p>
            <a:pPr algn="ctr"/>
            <a:r>
              <a:rPr lang="ru-RU" sz="2000" i="1" dirty="0" smtClean="0">
                <a:latin typeface="Monotype Corsiva" pitchFamily="66" charset="0"/>
              </a:rPr>
              <a:t>С.С. Щукин.</a:t>
            </a:r>
          </a:p>
          <a:p>
            <a:pPr algn="ctr"/>
            <a:r>
              <a:rPr lang="ru-RU" sz="2000" i="1" dirty="0" smtClean="0">
                <a:latin typeface="Monotype Corsiva" pitchFamily="66" charset="0"/>
              </a:rPr>
              <a:t>Портрет Александра I </a:t>
            </a:r>
          </a:p>
          <a:p>
            <a:pPr algn="ctr"/>
            <a:r>
              <a:rPr lang="ru-RU" sz="2000" i="1" dirty="0" smtClean="0">
                <a:latin typeface="Monotype Corsiva" pitchFamily="66" charset="0"/>
              </a:rPr>
              <a:t>Начало 1800-х, холст, масло</a:t>
            </a:r>
            <a:br>
              <a:rPr lang="ru-RU" sz="2000" i="1" dirty="0" smtClean="0">
                <a:latin typeface="Monotype Corsiva" pitchFamily="66" charset="0"/>
              </a:rPr>
            </a:br>
            <a:r>
              <a:rPr lang="ru-RU" sz="2000" i="1" dirty="0" smtClean="0">
                <a:latin typeface="Monotype Corsiva" pitchFamily="66" charset="0"/>
              </a:rPr>
              <a:t>Государственный Русский музей, Санкт-Петербург </a:t>
            </a:r>
            <a:endParaRPr lang="ru-RU" sz="2000" i="1" dirty="0">
              <a:latin typeface="Monotype Corsiva" pitchFamily="66" charset="0"/>
            </a:endParaRPr>
          </a:p>
        </p:txBody>
      </p:sp>
      <p:sp>
        <p:nvSpPr>
          <p:cNvPr id="5" name="Прямоугольник 4"/>
          <p:cNvSpPr/>
          <p:nvPr/>
        </p:nvSpPr>
        <p:spPr>
          <a:xfrm>
            <a:off x="5220072" y="620688"/>
            <a:ext cx="3923928" cy="1938992"/>
          </a:xfrm>
          <a:prstGeom prst="rect">
            <a:avLst/>
          </a:prstGeom>
        </p:spPr>
        <p:txBody>
          <a:bodyPr wrap="square">
            <a:spAutoFit/>
          </a:bodyPr>
          <a:lstStyle/>
          <a:p>
            <a:pPr algn="ctr"/>
            <a:r>
              <a:rPr lang="ru-RU" sz="4000" dirty="0" err="1" smtClean="0">
                <a:latin typeface="+mj-lt"/>
              </a:rPr>
              <a:t>Алекса́ндр</a:t>
            </a:r>
            <a:r>
              <a:rPr lang="ru-RU" sz="4000" dirty="0" smtClean="0">
                <a:latin typeface="+mj-lt"/>
              </a:rPr>
              <a:t> I Павлович Благословенный </a:t>
            </a:r>
            <a:endParaRPr lang="ru-RU" sz="4000"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vokrugsveta.ru/encyclopedia/images/thumb/d/db/Tilsitz.JPG/767px-Tilsitz.JPG"/>
          <p:cNvPicPr>
            <a:picLocks noChangeAspect="1" noChangeArrowheads="1"/>
          </p:cNvPicPr>
          <p:nvPr/>
        </p:nvPicPr>
        <p:blipFill>
          <a:blip r:embed="rId3" cstate="print"/>
          <a:srcRect/>
          <a:stretch>
            <a:fillRect/>
          </a:stretch>
        </p:blipFill>
        <p:spPr bwMode="auto">
          <a:xfrm>
            <a:off x="1043608" y="332656"/>
            <a:ext cx="7305675" cy="5715000"/>
          </a:xfrm>
          <a:prstGeom prst="rect">
            <a:avLst/>
          </a:prstGeom>
          <a:noFill/>
        </p:spPr>
      </p:pic>
      <p:sp>
        <p:nvSpPr>
          <p:cNvPr id="5" name="Прямоугольник 4"/>
          <p:cNvSpPr/>
          <p:nvPr/>
        </p:nvSpPr>
        <p:spPr>
          <a:xfrm>
            <a:off x="971600" y="6021288"/>
            <a:ext cx="7488832" cy="707886"/>
          </a:xfrm>
          <a:prstGeom prst="rect">
            <a:avLst/>
          </a:prstGeom>
        </p:spPr>
        <p:txBody>
          <a:bodyPr wrap="square">
            <a:spAutoFit/>
          </a:bodyPr>
          <a:lstStyle/>
          <a:p>
            <a:pPr algn="ctr"/>
            <a:r>
              <a:rPr lang="ru-RU" sz="2000" dirty="0" smtClean="0">
                <a:latin typeface="Monotype Corsiva" pitchFamily="66" charset="0"/>
              </a:rPr>
              <a:t>Встреча  Александра </a:t>
            </a:r>
            <a:r>
              <a:rPr lang="en-US" sz="2000" dirty="0" smtClean="0">
                <a:latin typeface="Monotype Corsiva" pitchFamily="66" charset="0"/>
              </a:rPr>
              <a:t>I </a:t>
            </a:r>
            <a:r>
              <a:rPr lang="ru-RU" sz="2000" dirty="0" smtClean="0">
                <a:latin typeface="Monotype Corsiva" pitchFamily="66" charset="0"/>
              </a:rPr>
              <a:t> и наполеона  а Немане в Тильзите  7 июля  1807 г.</a:t>
            </a:r>
          </a:p>
          <a:p>
            <a:pPr algn="ctr"/>
            <a:r>
              <a:rPr lang="ru-RU" sz="2000" dirty="0" smtClean="0">
                <a:latin typeface="Monotype Corsiva" pitchFamily="66" charset="0"/>
              </a:rPr>
              <a:t> Худ. Адольф </a:t>
            </a:r>
            <a:r>
              <a:rPr lang="ru-RU" sz="2000" dirty="0" err="1" smtClean="0">
                <a:latin typeface="Monotype Corsiva" pitchFamily="66" charset="0"/>
              </a:rPr>
              <a:t>Роэн</a:t>
            </a:r>
            <a:r>
              <a:rPr lang="ru-RU" sz="2000" dirty="0" smtClean="0">
                <a:latin typeface="Monotype Corsiva" pitchFamily="66" charset="0"/>
              </a:rPr>
              <a:t>.  Версаль</a:t>
            </a:r>
            <a:endParaRPr lang="ru-RU" sz="2000" dirty="0">
              <a:latin typeface="Monotype Corsiva"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vokrugsveta.ru/encyclopedia/images/9/9f/Erfurt.jpg"/>
          <p:cNvPicPr>
            <a:picLocks noChangeAspect="1" noChangeArrowheads="1"/>
          </p:cNvPicPr>
          <p:nvPr/>
        </p:nvPicPr>
        <p:blipFill>
          <a:blip r:embed="rId3" cstate="print"/>
          <a:srcRect/>
          <a:stretch>
            <a:fillRect/>
          </a:stretch>
        </p:blipFill>
        <p:spPr bwMode="auto">
          <a:xfrm>
            <a:off x="1331640" y="404664"/>
            <a:ext cx="6743700" cy="4438651"/>
          </a:xfrm>
          <a:prstGeom prst="rect">
            <a:avLst/>
          </a:prstGeom>
          <a:noFill/>
        </p:spPr>
      </p:pic>
      <p:sp>
        <p:nvSpPr>
          <p:cNvPr id="3" name="Прямоугольник 2"/>
          <p:cNvSpPr/>
          <p:nvPr/>
        </p:nvSpPr>
        <p:spPr>
          <a:xfrm>
            <a:off x="1331640" y="5013176"/>
            <a:ext cx="6696744" cy="707886"/>
          </a:xfrm>
          <a:prstGeom prst="rect">
            <a:avLst/>
          </a:prstGeom>
        </p:spPr>
        <p:txBody>
          <a:bodyPr wrap="square">
            <a:spAutoFit/>
          </a:bodyPr>
          <a:lstStyle/>
          <a:p>
            <a:pPr algn="ctr"/>
            <a:r>
              <a:rPr lang="ru-RU" sz="2000" dirty="0" smtClean="0">
                <a:latin typeface="Monotype Corsiva" pitchFamily="66" charset="0"/>
              </a:rPr>
              <a:t>Встреча Александра </a:t>
            </a:r>
            <a:r>
              <a:rPr lang="en-US" sz="2000" dirty="0" smtClean="0">
                <a:latin typeface="Monotype Corsiva" pitchFamily="66" charset="0"/>
              </a:rPr>
              <a:t>I</a:t>
            </a:r>
            <a:r>
              <a:rPr lang="ru-RU" sz="2000" dirty="0" smtClean="0">
                <a:latin typeface="Monotype Corsiva" pitchFamily="66" charset="0"/>
              </a:rPr>
              <a:t>  и  Наполеона  у Эрфурта в октябре 1808 г. Худ. </a:t>
            </a:r>
            <a:r>
              <a:rPr lang="ru-RU" sz="2000" dirty="0" err="1" smtClean="0">
                <a:latin typeface="Monotype Corsiva" pitchFamily="66" charset="0"/>
              </a:rPr>
              <a:t>Фелисьен</a:t>
            </a:r>
            <a:r>
              <a:rPr lang="ru-RU" sz="2000" dirty="0" smtClean="0">
                <a:latin typeface="Monotype Corsiva" pitchFamily="66" charset="0"/>
              </a:rPr>
              <a:t> де Мирбах.</a:t>
            </a:r>
            <a:endParaRPr lang="ru-RU" sz="2000" dirty="0">
              <a:latin typeface="Monotype Corsiva"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ВНЕШННЯЯ ПОЛИТИКА</a:t>
            </a:r>
            <a:endParaRPr lang="ru-RU" dirty="0"/>
          </a:p>
        </p:txBody>
      </p:sp>
      <p:sp>
        <p:nvSpPr>
          <p:cNvPr id="3" name="Содержимое 2"/>
          <p:cNvSpPr>
            <a:spLocks noGrp="1"/>
          </p:cNvSpPr>
          <p:nvPr>
            <p:ph idx="1"/>
          </p:nvPr>
        </p:nvSpPr>
        <p:spPr>
          <a:xfrm>
            <a:off x="4499992" y="1600201"/>
            <a:ext cx="4186808" cy="1756791"/>
          </a:xfrm>
        </p:spPr>
        <p:txBody>
          <a:bodyPr>
            <a:normAutofit/>
          </a:bodyPr>
          <a:lstStyle/>
          <a:p>
            <a:pPr algn="just"/>
            <a:r>
              <a:rPr lang="ru-RU" sz="2000" b="1" spc="-100" dirty="0" smtClean="0"/>
              <a:t>1812, 24 июня — 14 декабря</a:t>
            </a:r>
            <a:r>
              <a:rPr lang="ru-RU" sz="2000" dirty="0" smtClean="0"/>
              <a:t>: </a:t>
            </a:r>
            <a:r>
              <a:rPr lang="ru-RU" sz="2000" spc="-100" dirty="0" smtClean="0"/>
              <a:t>Отечественная война. Манифест Александра по случаю "изгнания супостата из пределов России»           (5 января 1813).</a:t>
            </a:r>
          </a:p>
        </p:txBody>
      </p:sp>
      <p:pic>
        <p:nvPicPr>
          <p:cNvPr id="36868" name="Picture 4" descr="http://www.vokrugsveta.ru/encyclopedia/images/8/85/Alexander.jpg"/>
          <p:cNvPicPr>
            <a:picLocks noChangeAspect="1" noChangeArrowheads="1"/>
          </p:cNvPicPr>
          <p:nvPr/>
        </p:nvPicPr>
        <p:blipFill>
          <a:blip r:embed="rId3" cstate="print"/>
          <a:srcRect/>
          <a:stretch>
            <a:fillRect/>
          </a:stretch>
        </p:blipFill>
        <p:spPr bwMode="auto">
          <a:xfrm>
            <a:off x="323528" y="1340767"/>
            <a:ext cx="3816424" cy="5065437"/>
          </a:xfrm>
          <a:prstGeom prst="rect">
            <a:avLst/>
          </a:prstGeom>
          <a:noFill/>
        </p:spPr>
      </p:pic>
      <p:sp>
        <p:nvSpPr>
          <p:cNvPr id="7" name="Прямоугольник 6"/>
          <p:cNvSpPr/>
          <p:nvPr/>
        </p:nvSpPr>
        <p:spPr>
          <a:xfrm>
            <a:off x="4211960" y="5445224"/>
            <a:ext cx="4572000" cy="954107"/>
          </a:xfrm>
          <a:prstGeom prst="rect">
            <a:avLst/>
          </a:prstGeom>
        </p:spPr>
        <p:txBody>
          <a:bodyPr>
            <a:spAutoFit/>
          </a:bodyPr>
          <a:lstStyle/>
          <a:p>
            <a:pPr algn="ctr"/>
            <a:r>
              <a:rPr lang="ru-RU" dirty="0" smtClean="0">
                <a:latin typeface="Monotype Corsiva" pitchFamily="66" charset="0"/>
              </a:rPr>
              <a:t>Конный портрет Александра </a:t>
            </a:r>
            <a:r>
              <a:rPr lang="en-US" dirty="0" smtClean="0">
                <a:latin typeface="Monotype Corsiva" pitchFamily="66" charset="0"/>
              </a:rPr>
              <a:t>I</a:t>
            </a:r>
            <a:r>
              <a:rPr lang="ru-RU" dirty="0" smtClean="0">
                <a:latin typeface="Monotype Corsiva" pitchFamily="66" charset="0"/>
              </a:rPr>
              <a:t> . </a:t>
            </a:r>
          </a:p>
          <a:p>
            <a:pPr algn="ctr"/>
            <a:r>
              <a:rPr lang="ru-RU" dirty="0" smtClean="0">
                <a:latin typeface="Monotype Corsiva" pitchFamily="66" charset="0"/>
              </a:rPr>
              <a:t>Худ. Франц </a:t>
            </a:r>
            <a:r>
              <a:rPr lang="ru-RU" dirty="0" err="1" smtClean="0">
                <a:latin typeface="Monotype Corsiva" pitchFamily="66" charset="0"/>
              </a:rPr>
              <a:t>Крюгер</a:t>
            </a:r>
            <a:r>
              <a:rPr lang="ru-RU" dirty="0" smtClean="0">
                <a:latin typeface="Monotype Corsiva" pitchFamily="66" charset="0"/>
              </a:rPr>
              <a:t>, 1832. </a:t>
            </a:r>
          </a:p>
          <a:p>
            <a:pPr algn="ctr"/>
            <a:r>
              <a:rPr lang="ru-RU" dirty="0" smtClean="0">
                <a:latin typeface="Monotype Corsiva" pitchFamily="66" charset="0"/>
              </a:rPr>
              <a:t>Военная Галерея 1812 г. в Эрмитаже.</a:t>
            </a:r>
            <a:endParaRPr lang="ru-RU" dirty="0">
              <a:latin typeface="Monotype Corsiva"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vokrugsveta.ru/encyclopedia/images/thumb/a/ab/Alexander_in_Paris.jpg/800px-Alexander_in_Paris.jpg"/>
          <p:cNvPicPr>
            <a:picLocks noChangeAspect="1" noChangeArrowheads="1"/>
          </p:cNvPicPr>
          <p:nvPr/>
        </p:nvPicPr>
        <p:blipFill>
          <a:blip r:embed="rId3" cstate="print"/>
          <a:srcRect l="1890" t="2563" r="776" b="7744"/>
          <a:stretch>
            <a:fillRect/>
          </a:stretch>
        </p:blipFill>
        <p:spPr bwMode="auto">
          <a:xfrm>
            <a:off x="899592" y="404664"/>
            <a:ext cx="7416824" cy="50405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Прямоугольник 4"/>
          <p:cNvSpPr/>
          <p:nvPr/>
        </p:nvSpPr>
        <p:spPr>
          <a:xfrm>
            <a:off x="683568" y="5661248"/>
            <a:ext cx="7848872" cy="646331"/>
          </a:xfrm>
          <a:prstGeom prst="rect">
            <a:avLst/>
          </a:prstGeom>
        </p:spPr>
        <p:txBody>
          <a:bodyPr wrap="square">
            <a:spAutoFit/>
          </a:bodyPr>
          <a:lstStyle/>
          <a:p>
            <a:pPr algn="ctr"/>
            <a:r>
              <a:rPr lang="ru-RU" dirty="0" smtClean="0">
                <a:latin typeface="Monotype Corsiva" pitchFamily="66" charset="0"/>
              </a:rPr>
              <a:t>Торжественный въезд императора Александра </a:t>
            </a:r>
            <a:r>
              <a:rPr lang="en-US" dirty="0" smtClean="0">
                <a:latin typeface="Monotype Corsiva" pitchFamily="66" charset="0"/>
              </a:rPr>
              <a:t>I</a:t>
            </a:r>
            <a:r>
              <a:rPr lang="ru-RU" dirty="0" smtClean="0">
                <a:latin typeface="Monotype Corsiva" pitchFamily="66" charset="0"/>
              </a:rPr>
              <a:t> и </a:t>
            </a:r>
            <a:endParaRPr lang="ru-RU" dirty="0" smtClean="0">
              <a:latin typeface="Monotype Corsiva" pitchFamily="66" charset="0"/>
            </a:endParaRPr>
          </a:p>
          <a:p>
            <a:pPr algn="ctr"/>
            <a:r>
              <a:rPr lang="ru-RU" dirty="0" smtClean="0">
                <a:latin typeface="Monotype Corsiva" pitchFamily="66" charset="0"/>
              </a:rPr>
              <a:t>прусского </a:t>
            </a:r>
            <a:r>
              <a:rPr lang="ru-RU" dirty="0" smtClean="0">
                <a:latin typeface="Monotype Corsiva" pitchFamily="66" charset="0"/>
              </a:rPr>
              <a:t>короля Фридриха Вильгельма III в Париж. </a:t>
            </a:r>
            <a:r>
              <a:rPr lang="ru-RU" dirty="0" smtClean="0">
                <a:latin typeface="Monotype Corsiva" pitchFamily="66" charset="0"/>
              </a:rPr>
              <a:t>      Австрийская </a:t>
            </a:r>
            <a:r>
              <a:rPr lang="ru-RU" dirty="0" smtClean="0">
                <a:latin typeface="Monotype Corsiva" pitchFamily="66" charset="0"/>
              </a:rPr>
              <a:t>гравюра.</a:t>
            </a:r>
            <a:endParaRPr lang="ru-RU" dirty="0">
              <a:latin typeface="Monotype Corsiva"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vokrugsveta.ru/encyclopedia/images/thumb/1/17/Alexander_I_British_Museum.jpg/482px-Alexander_I_British_Museum.jpg"/>
          <p:cNvPicPr>
            <a:picLocks noChangeAspect="1" noChangeArrowheads="1"/>
          </p:cNvPicPr>
          <p:nvPr/>
        </p:nvPicPr>
        <p:blipFill>
          <a:blip r:embed="rId3" cstate="print"/>
          <a:srcRect/>
          <a:stretch>
            <a:fillRect/>
          </a:stretch>
        </p:blipFill>
        <p:spPr bwMode="auto">
          <a:xfrm>
            <a:off x="251520" y="1412776"/>
            <a:ext cx="4176464" cy="519025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Прямоугольник 2"/>
          <p:cNvSpPr/>
          <p:nvPr/>
        </p:nvSpPr>
        <p:spPr>
          <a:xfrm>
            <a:off x="4572000" y="5733256"/>
            <a:ext cx="4320480" cy="923330"/>
          </a:xfrm>
          <a:prstGeom prst="rect">
            <a:avLst/>
          </a:prstGeom>
          <a:ln w="76200">
            <a:solidFill>
              <a:schemeClr val="bg1"/>
            </a:solidFill>
          </a:ln>
        </p:spPr>
        <p:style>
          <a:lnRef idx="1">
            <a:schemeClr val="dk1"/>
          </a:lnRef>
          <a:fillRef idx="1003">
            <a:schemeClr val="lt2"/>
          </a:fillRef>
          <a:effectRef idx="1">
            <a:schemeClr val="dk1"/>
          </a:effectRef>
          <a:fontRef idx="minor">
            <a:schemeClr val="dk1"/>
          </a:fontRef>
        </p:style>
        <p:txBody>
          <a:bodyPr wrap="square">
            <a:spAutoFit/>
          </a:bodyPr>
          <a:lstStyle/>
          <a:p>
            <a:pPr algn="ctr"/>
            <a:r>
              <a:rPr lang="ru-RU" dirty="0" smtClean="0">
                <a:latin typeface="Monotype Corsiva" pitchFamily="66" charset="0"/>
              </a:rPr>
              <a:t>Александр I .</a:t>
            </a:r>
          </a:p>
          <a:p>
            <a:pPr algn="ctr"/>
            <a:r>
              <a:rPr lang="ru-RU" dirty="0" smtClean="0">
                <a:latin typeface="Monotype Corsiva" pitchFamily="66" charset="0"/>
              </a:rPr>
              <a:t>Худ. Джон </a:t>
            </a:r>
            <a:r>
              <a:rPr lang="ru-RU" spc="-100" dirty="0" smtClean="0">
                <a:latin typeface="Monotype Corsiva" pitchFamily="66" charset="0"/>
              </a:rPr>
              <a:t>Джексон (1778 — 1831).  </a:t>
            </a:r>
          </a:p>
          <a:p>
            <a:pPr algn="ctr"/>
            <a:r>
              <a:rPr lang="ru-RU" spc="-100" dirty="0" smtClean="0">
                <a:latin typeface="Monotype Corsiva" pitchFamily="66" charset="0"/>
              </a:rPr>
              <a:t>Британский музей.</a:t>
            </a:r>
            <a:endParaRPr lang="ru-RU" dirty="0">
              <a:latin typeface="Monotype Corsiva" pitchFamily="66" charset="0"/>
            </a:endParaRPr>
          </a:p>
        </p:txBody>
      </p:sp>
      <p:sp>
        <p:nvSpPr>
          <p:cNvPr id="4" name="Заголовок 3"/>
          <p:cNvSpPr>
            <a:spLocks noGrp="1"/>
          </p:cNvSpPr>
          <p:nvPr>
            <p:ph type="title"/>
          </p:nvPr>
        </p:nvSpPr>
        <p:spPr>
          <a:xfrm>
            <a:off x="457200" y="274638"/>
            <a:ext cx="8229600" cy="994122"/>
          </a:xfrm>
        </p:spPr>
        <p:txBody>
          <a:bodyPr/>
          <a:lstStyle/>
          <a:p>
            <a:r>
              <a:rPr lang="ru-RU" dirty="0" smtClean="0"/>
              <a:t>ВНЕШННЯЯ ПОЛИТИКА</a:t>
            </a:r>
            <a:endParaRPr lang="ru-RU" dirty="0"/>
          </a:p>
        </p:txBody>
      </p:sp>
      <p:sp>
        <p:nvSpPr>
          <p:cNvPr id="5" name="Содержимое 4"/>
          <p:cNvSpPr>
            <a:spLocks noGrp="1"/>
          </p:cNvSpPr>
          <p:nvPr>
            <p:ph idx="1"/>
          </p:nvPr>
        </p:nvSpPr>
        <p:spPr>
          <a:xfrm>
            <a:off x="4572000" y="1600201"/>
            <a:ext cx="4114800" cy="2548880"/>
          </a:xfrm>
        </p:spPr>
        <p:txBody>
          <a:bodyPr>
            <a:normAutofit/>
          </a:bodyPr>
          <a:lstStyle/>
          <a:p>
            <a:pPr algn="just"/>
            <a:r>
              <a:rPr lang="ru-RU" sz="2000" b="1" dirty="0" smtClean="0"/>
              <a:t>1813 — 1814</a:t>
            </a:r>
            <a:r>
              <a:rPr lang="ru-RU" sz="2000" dirty="0" smtClean="0"/>
              <a:t>: Заграничные походы русской армии.</a:t>
            </a:r>
          </a:p>
          <a:p>
            <a:pPr algn="just"/>
            <a:r>
              <a:rPr lang="ru-RU" sz="2000" b="1" dirty="0" smtClean="0"/>
              <a:t>1814, ноябрь — 1815, июнь</a:t>
            </a:r>
            <a:r>
              <a:rPr lang="ru-RU" sz="2000" dirty="0" smtClean="0"/>
              <a:t>: Венский конгресс.</a:t>
            </a:r>
          </a:p>
          <a:p>
            <a:pPr algn="just"/>
            <a:r>
              <a:rPr lang="ru-RU" sz="2000" b="1" dirty="0" smtClean="0"/>
              <a:t>1815, 14 сентября </a:t>
            </a:r>
            <a:r>
              <a:rPr lang="ru-RU" sz="2000" dirty="0" smtClean="0"/>
              <a:t>- император  </a:t>
            </a:r>
            <a:r>
              <a:rPr lang="ru-RU" sz="2000" spc="-100" dirty="0" smtClean="0"/>
              <a:t>Александр </a:t>
            </a:r>
            <a:r>
              <a:rPr lang="en-US" sz="2000" spc="-100" dirty="0" smtClean="0"/>
              <a:t>I</a:t>
            </a:r>
            <a:r>
              <a:rPr lang="ru-RU" sz="2000" spc="-100" dirty="0" smtClean="0"/>
              <a:t> инициировал создание</a:t>
            </a:r>
            <a:r>
              <a:rPr lang="ru-RU" sz="2000" dirty="0" smtClean="0"/>
              <a:t> Священного союза.</a:t>
            </a:r>
          </a:p>
          <a:p>
            <a:endParaRPr lang="ru-RU"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vokrugsveta.ru/encyclopedia/images/thumb/a/af/Dawe.jpg/360px-Dawe.jpg"/>
          <p:cNvPicPr>
            <a:picLocks noChangeAspect="1" noChangeArrowheads="1"/>
          </p:cNvPicPr>
          <p:nvPr/>
        </p:nvPicPr>
        <p:blipFill>
          <a:blip r:embed="rId3" cstate="print"/>
          <a:srcRect/>
          <a:stretch>
            <a:fillRect/>
          </a:stretch>
        </p:blipFill>
        <p:spPr bwMode="auto">
          <a:xfrm>
            <a:off x="323528" y="311019"/>
            <a:ext cx="3744416" cy="6240693"/>
          </a:xfrm>
          <a:prstGeom prst="rect">
            <a:avLst/>
          </a:prstGeom>
          <a:noFill/>
        </p:spPr>
      </p:pic>
      <p:sp>
        <p:nvSpPr>
          <p:cNvPr id="5" name="Прямоугольник 4"/>
          <p:cNvSpPr/>
          <p:nvPr/>
        </p:nvSpPr>
        <p:spPr>
          <a:xfrm>
            <a:off x="4283968" y="3573016"/>
            <a:ext cx="4572000" cy="2862322"/>
          </a:xfrm>
          <a:prstGeom prst="rect">
            <a:avLst/>
          </a:prstGeom>
        </p:spPr>
        <p:txBody>
          <a:bodyPr>
            <a:spAutoFit/>
          </a:bodyPr>
          <a:lstStyle/>
          <a:p>
            <a:pPr algn="ctr"/>
            <a:r>
              <a:rPr lang="ru-RU" sz="2000" i="1" dirty="0" smtClean="0">
                <a:latin typeface="Monotype Corsiva" pitchFamily="66" charset="0"/>
              </a:rPr>
              <a:t>Портрет </a:t>
            </a:r>
            <a:r>
              <a:rPr lang="ru-RU" sz="2000" dirty="0" smtClean="0">
                <a:latin typeface="Monotype Corsiva" pitchFamily="66" charset="0"/>
              </a:rPr>
              <a:t>Александра </a:t>
            </a:r>
            <a:r>
              <a:rPr lang="en-US" sz="2000" dirty="0" smtClean="0">
                <a:latin typeface="Monotype Corsiva" pitchFamily="66" charset="0"/>
              </a:rPr>
              <a:t>I</a:t>
            </a:r>
            <a:r>
              <a:rPr lang="ru-RU" sz="2000" i="1" dirty="0" smtClean="0">
                <a:latin typeface="Monotype Corsiva" pitchFamily="66" charset="0"/>
              </a:rPr>
              <a:t> в вицмундире Кавалергардского полка, </a:t>
            </a:r>
          </a:p>
          <a:p>
            <a:pPr algn="ctr"/>
            <a:r>
              <a:rPr lang="ru-RU" sz="2000" i="1" dirty="0" smtClean="0">
                <a:latin typeface="Monotype Corsiva" pitchFamily="66" charset="0"/>
              </a:rPr>
              <a:t>со звездой ордена Св. Андрея Первозванного и Св. Георгия 4-й степени, со знаками орденов Подвязки (Англия), Меча (Швеция), ордена </a:t>
            </a:r>
            <a:r>
              <a:rPr lang="ru-RU" sz="2000" i="1" dirty="0" err="1" smtClean="0">
                <a:latin typeface="Monotype Corsiva" pitchFamily="66" charset="0"/>
              </a:rPr>
              <a:t>Марии-Терезии</a:t>
            </a:r>
            <a:r>
              <a:rPr lang="ru-RU" sz="2000" i="1" dirty="0" smtClean="0">
                <a:latin typeface="Monotype Corsiva" pitchFamily="66" charset="0"/>
              </a:rPr>
              <a:t> (Австрия) и других иностранных орденов, с серебряной медалью "В память Отечественной войны". </a:t>
            </a:r>
          </a:p>
          <a:p>
            <a:pPr algn="ctr"/>
            <a:r>
              <a:rPr lang="ru-RU" sz="2000" i="1" dirty="0" smtClean="0">
                <a:latin typeface="Monotype Corsiva" pitchFamily="66" charset="0"/>
              </a:rPr>
              <a:t>Худ. Джордж </a:t>
            </a:r>
            <a:r>
              <a:rPr lang="ru-RU" sz="2000" i="1" dirty="0" err="1" smtClean="0">
                <a:latin typeface="Monotype Corsiva" pitchFamily="66" charset="0"/>
              </a:rPr>
              <a:t>Доу</a:t>
            </a:r>
            <a:r>
              <a:rPr lang="ru-RU" sz="2000" i="1" dirty="0" smtClean="0">
                <a:latin typeface="Monotype Corsiva" pitchFamily="66" charset="0"/>
              </a:rPr>
              <a:t>, 1824. Эрмитаж.</a:t>
            </a:r>
            <a:endParaRPr lang="ru-RU" sz="2000" i="1" dirty="0">
              <a:latin typeface="Monotype Corsiva" pitchFamily="66" charset="0"/>
            </a:endParaRPr>
          </a:p>
        </p:txBody>
      </p:sp>
      <p:sp>
        <p:nvSpPr>
          <p:cNvPr id="10" name="Содержимое 9"/>
          <p:cNvSpPr>
            <a:spLocks noGrp="1"/>
          </p:cNvSpPr>
          <p:nvPr>
            <p:ph idx="1"/>
          </p:nvPr>
        </p:nvSpPr>
        <p:spPr>
          <a:xfrm>
            <a:off x="4067944" y="980728"/>
            <a:ext cx="4896544" cy="1584176"/>
          </a:xfrm>
        </p:spPr>
        <p:txBody>
          <a:bodyPr>
            <a:normAutofit/>
          </a:bodyPr>
          <a:lstStyle/>
          <a:p>
            <a:r>
              <a:rPr lang="ru-RU" sz="2400" b="1" dirty="0" smtClean="0"/>
              <a:t>Послевоенные реформы Александра I</a:t>
            </a:r>
          </a:p>
          <a:p>
            <a:r>
              <a:rPr lang="ru-RU" sz="2400" b="1" dirty="0" smtClean="0"/>
              <a:t>1817 – 1825  Усиление реакции </a:t>
            </a:r>
            <a:endParaRPr lang="ru-RU" sz="2400" dirty="0" smtClean="0"/>
          </a:p>
          <a:p>
            <a:endParaRPr lang="ru-RU" sz="2400" dirty="0" smtClean="0"/>
          </a:p>
          <a:p>
            <a:endParaRPr lang="ru-RU"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В честь Александра I были названы</a:t>
            </a:r>
            <a:endParaRPr lang="ru-RU" dirty="0"/>
          </a:p>
        </p:txBody>
      </p:sp>
      <p:sp>
        <p:nvSpPr>
          <p:cNvPr id="3" name="Содержимое 2"/>
          <p:cNvSpPr>
            <a:spLocks noGrp="1"/>
          </p:cNvSpPr>
          <p:nvPr>
            <p:ph idx="1"/>
          </p:nvPr>
        </p:nvSpPr>
        <p:spPr/>
        <p:txBody>
          <a:bodyPr>
            <a:normAutofit/>
          </a:bodyPr>
          <a:lstStyle/>
          <a:p>
            <a:r>
              <a:rPr lang="ru-RU" sz="2400" dirty="0" smtClean="0"/>
              <a:t>Александрийский столп в Санкт-Петербурге. </a:t>
            </a:r>
          </a:p>
          <a:p>
            <a:r>
              <a:rPr lang="ru-RU" sz="2400" dirty="0" smtClean="0"/>
              <a:t>Александровский сад в Москве. </a:t>
            </a:r>
          </a:p>
          <a:p>
            <a:r>
              <a:rPr lang="ru-RU" sz="2400" dirty="0" smtClean="0"/>
              <a:t>Форт «Императора Александра </a:t>
            </a:r>
            <a:r>
              <a:rPr lang="en-US" sz="2400" dirty="0" smtClean="0"/>
              <a:t>I</a:t>
            </a:r>
            <a:r>
              <a:rPr lang="ru-RU" sz="2400" dirty="0" smtClean="0"/>
              <a:t>» у Кронштадта </a:t>
            </a:r>
          </a:p>
          <a:p>
            <a:r>
              <a:rPr lang="ru-RU" sz="2400" dirty="0" smtClean="0"/>
              <a:t>Александровский костёл в Киеве.</a:t>
            </a:r>
          </a:p>
          <a:p>
            <a:r>
              <a:rPr lang="ru-RU" sz="2400" dirty="0" smtClean="0"/>
              <a:t>Площадь </a:t>
            </a:r>
            <a:r>
              <a:rPr lang="ru-RU" sz="2400" dirty="0" err="1" smtClean="0"/>
              <a:t>Александерплац</a:t>
            </a:r>
            <a:r>
              <a:rPr lang="ru-RU" sz="2400" dirty="0" smtClean="0"/>
              <a:t> в Берлине. </a:t>
            </a:r>
          </a:p>
          <a:p>
            <a:r>
              <a:rPr lang="ru-RU" sz="2400" dirty="0" smtClean="0"/>
              <a:t>Улица </a:t>
            </a:r>
            <a:r>
              <a:rPr lang="ru-RU" sz="2400" dirty="0" err="1" smtClean="0"/>
              <a:t>Алексантеринкату</a:t>
            </a:r>
            <a:r>
              <a:rPr lang="ru-RU" sz="2400" dirty="0" smtClean="0"/>
              <a:t> в </a:t>
            </a:r>
            <a:r>
              <a:rPr lang="ru-RU" sz="2400" dirty="0" err="1" smtClean="0"/>
              <a:t>Хельсенки</a:t>
            </a:r>
            <a:r>
              <a:rPr lang="ru-RU" sz="2400" dirty="0" smtClean="0"/>
              <a:t>.</a:t>
            </a:r>
          </a:p>
          <a:p>
            <a:r>
              <a:rPr lang="ru-RU" sz="2400" dirty="0" smtClean="0"/>
              <a:t>Земля Александра </a:t>
            </a:r>
            <a:r>
              <a:rPr lang="en-US" sz="2400" dirty="0" smtClean="0"/>
              <a:t>I </a:t>
            </a:r>
            <a:r>
              <a:rPr lang="ru-RU" sz="2400" dirty="0" smtClean="0"/>
              <a:t>у берегов Антарктиды </a:t>
            </a:r>
          </a:p>
          <a:p>
            <a:endParaRPr lang="ru-RU"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pics.livejournal.com/dedmaxopka/pic/00132ks6"/>
          <p:cNvPicPr>
            <a:picLocks noChangeAspect="1" noChangeArrowheads="1"/>
          </p:cNvPicPr>
          <p:nvPr/>
        </p:nvPicPr>
        <p:blipFill>
          <a:blip r:embed="rId3" cstate="print"/>
          <a:srcRect/>
          <a:stretch>
            <a:fillRect/>
          </a:stretch>
        </p:blipFill>
        <p:spPr bwMode="auto">
          <a:xfrm>
            <a:off x="755576" y="620688"/>
            <a:ext cx="7655421" cy="48638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Прямоугольник 4"/>
          <p:cNvSpPr/>
          <p:nvPr/>
        </p:nvSpPr>
        <p:spPr>
          <a:xfrm>
            <a:off x="611560" y="5589240"/>
            <a:ext cx="8136904" cy="707886"/>
          </a:xfrm>
          <a:prstGeom prst="rect">
            <a:avLst/>
          </a:prstGeom>
        </p:spPr>
        <p:txBody>
          <a:bodyPr wrap="square">
            <a:spAutoFit/>
          </a:bodyPr>
          <a:lstStyle/>
          <a:p>
            <a:pPr algn="ctr"/>
            <a:r>
              <a:rPr lang="ru-RU" sz="2000" dirty="0" smtClean="0">
                <a:latin typeface="Monotype Corsiva" pitchFamily="66" charset="0"/>
              </a:rPr>
              <a:t>Александрийский Столп был возведен в 1834 году в центре Дворцовой площади Санкт-Петербурга.   </a:t>
            </a:r>
            <a:endParaRPr lang="ru-RU" sz="2000" dirty="0">
              <a:latin typeface="Monotype Corsiva"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b="1" dirty="0" smtClean="0"/>
              <a:t>Александр </a:t>
            </a:r>
            <a:r>
              <a:rPr lang="en-US" b="1" dirty="0" smtClean="0"/>
              <a:t>I </a:t>
            </a:r>
            <a:endParaRPr lang="ru-RU" dirty="0"/>
          </a:p>
        </p:txBody>
      </p:sp>
      <p:sp>
        <p:nvSpPr>
          <p:cNvPr id="3" name="Прямоугольник 2"/>
          <p:cNvSpPr/>
          <p:nvPr/>
        </p:nvSpPr>
        <p:spPr>
          <a:xfrm>
            <a:off x="467544" y="908720"/>
            <a:ext cx="8208912" cy="369332"/>
          </a:xfrm>
          <a:prstGeom prst="rect">
            <a:avLst/>
          </a:prstGeom>
        </p:spPr>
        <p:txBody>
          <a:bodyPr wrap="square">
            <a:spAutoFit/>
          </a:bodyPr>
          <a:lstStyle/>
          <a:p>
            <a:pPr algn="ctr"/>
            <a:r>
              <a:rPr lang="ru-RU" b="1" dirty="0" smtClean="0"/>
              <a:t>12 (23) декабря 1777, Петербург — 19 ноября (1 декабря) 1825, Таганрог</a:t>
            </a:r>
            <a:endParaRPr lang="ru-RU" dirty="0"/>
          </a:p>
        </p:txBody>
      </p:sp>
      <p:pic>
        <p:nvPicPr>
          <p:cNvPr id="18434" name="Picture 2" descr="&amp;Vcy;&amp;iecy;&amp;lcy;&amp;icy;&amp;kcy;&amp;icy;&amp;jcy; &amp;kcy;&amp;ncy;&amp;yacy;&amp;zcy;&amp;softcy; &amp;Acy;&amp;lcy;&amp;iecy;&amp;kcy;&amp;scy;&amp;acy;&amp;ncy;&amp;dcy;&amp;rcy; &amp;Pcy;&amp;acy;&amp;vcy;&amp;lcy;&amp;ocy;&amp;vcy;&amp;icy;&amp;chcy;. &amp;KHcy;&amp;ucy;&amp;dcy;. &amp;ZHcy;&amp;acy;&amp;ncy;-&amp;Lcy;&amp;ucy;&amp;icy; &amp;Vcy;&amp;ucy;&amp;acy;&amp;lcy;&amp;softcy;, 1792. &amp;Ecy;&amp;rcy;&amp;mcy;&amp;icy;&amp;tcy;&amp;acy;&amp;zhcy; "/>
          <p:cNvPicPr>
            <a:picLocks noChangeAspect="1" noChangeArrowheads="1"/>
          </p:cNvPicPr>
          <p:nvPr/>
        </p:nvPicPr>
        <p:blipFill>
          <a:blip r:embed="rId3" cstate="print"/>
          <a:srcRect/>
          <a:stretch>
            <a:fillRect/>
          </a:stretch>
        </p:blipFill>
        <p:spPr bwMode="auto">
          <a:xfrm>
            <a:off x="395536" y="1296122"/>
            <a:ext cx="3312368" cy="4385575"/>
          </a:xfrm>
          <a:prstGeom prst="rect">
            <a:avLst/>
          </a:prstGeom>
          <a:noFill/>
        </p:spPr>
      </p:pic>
      <p:sp>
        <p:nvSpPr>
          <p:cNvPr id="5" name="Прямоугольник 4"/>
          <p:cNvSpPr/>
          <p:nvPr/>
        </p:nvSpPr>
        <p:spPr>
          <a:xfrm>
            <a:off x="395536" y="5661248"/>
            <a:ext cx="3312368" cy="923330"/>
          </a:xfrm>
          <a:prstGeom prst="rect">
            <a:avLst/>
          </a:prstGeom>
        </p:spPr>
        <p:txBody>
          <a:bodyPr wrap="square">
            <a:spAutoFit/>
          </a:bodyPr>
          <a:lstStyle/>
          <a:p>
            <a:pPr algn="ctr"/>
            <a:r>
              <a:rPr lang="ru-RU" dirty="0" smtClean="0">
                <a:latin typeface="Monotype Corsiva" pitchFamily="66" charset="0"/>
              </a:rPr>
              <a:t>Великий князь Александр Павлович. Худ. Жан-Луи Вуаль, 1792. Эрмитаж.</a:t>
            </a:r>
            <a:endParaRPr lang="ru-RU" dirty="0">
              <a:latin typeface="Monotype Corsiva" pitchFamily="66" charset="0"/>
            </a:endParaRPr>
          </a:p>
        </p:txBody>
      </p:sp>
      <p:pic>
        <p:nvPicPr>
          <p:cNvPr id="18436" name="Picture 4" descr="&amp;Fcy;&amp;rcy;&amp;iecy;&amp;dcy;&amp;iecy;&amp;rcy;&amp;icy;&amp;kcy; &amp;Scy;&amp;iecy;&amp;zcy;&amp;acy;&amp;rcy; &amp;Lcy;&amp;acy;&amp;gcy;&amp;acy;&amp;rcy;&amp;pcy; "/>
          <p:cNvPicPr>
            <a:picLocks noChangeAspect="1" noChangeArrowheads="1"/>
          </p:cNvPicPr>
          <p:nvPr/>
        </p:nvPicPr>
        <p:blipFill>
          <a:blip r:embed="rId4" cstate="print"/>
          <a:srcRect/>
          <a:stretch>
            <a:fillRect/>
          </a:stretch>
        </p:blipFill>
        <p:spPr bwMode="auto">
          <a:xfrm>
            <a:off x="4929109" y="1628800"/>
            <a:ext cx="3464301" cy="4032448"/>
          </a:xfrm>
          <a:prstGeom prst="rect">
            <a:avLst/>
          </a:prstGeom>
          <a:noFill/>
        </p:spPr>
      </p:pic>
      <p:sp>
        <p:nvSpPr>
          <p:cNvPr id="7" name="Прямоугольник 6"/>
          <p:cNvSpPr/>
          <p:nvPr/>
        </p:nvSpPr>
        <p:spPr>
          <a:xfrm>
            <a:off x="4932040" y="5661248"/>
            <a:ext cx="3456384" cy="369332"/>
          </a:xfrm>
          <a:prstGeom prst="rect">
            <a:avLst/>
          </a:prstGeom>
        </p:spPr>
        <p:txBody>
          <a:bodyPr wrap="square">
            <a:spAutoFit/>
          </a:bodyPr>
          <a:lstStyle/>
          <a:p>
            <a:pPr algn="ctr"/>
            <a:r>
              <a:rPr lang="ru-RU" dirty="0" smtClean="0">
                <a:latin typeface="Monotype Corsiva" pitchFamily="66" charset="0"/>
              </a:rPr>
              <a:t>Фредерик   </a:t>
            </a:r>
            <a:r>
              <a:rPr lang="ru-RU" dirty="0" err="1" smtClean="0">
                <a:latin typeface="Monotype Corsiva" pitchFamily="66" charset="0"/>
              </a:rPr>
              <a:t>Сезар</a:t>
            </a:r>
            <a:r>
              <a:rPr lang="ru-RU" dirty="0" smtClean="0">
                <a:latin typeface="Monotype Corsiva" pitchFamily="66" charset="0"/>
              </a:rPr>
              <a:t>  </a:t>
            </a:r>
            <a:r>
              <a:rPr lang="ru-RU" sz="1600" dirty="0" err="1" smtClean="0">
                <a:latin typeface="Monotype Corsiva" pitchFamily="66" charset="0"/>
              </a:rPr>
              <a:t>Лагарп</a:t>
            </a:r>
            <a:r>
              <a:rPr lang="ru-RU" dirty="0" smtClean="0">
                <a:latin typeface="Monotype Corsiva" pitchFamily="66" charset="0"/>
              </a:rPr>
              <a:t> </a:t>
            </a:r>
            <a:endParaRPr lang="ru-RU" dirty="0">
              <a:latin typeface="Monotype Corsiva"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4000" dirty="0" smtClean="0"/>
              <a:t>Елизавета Алексеевна</a:t>
            </a:r>
            <a:endParaRPr lang="ru-RU" sz="4000" dirty="0"/>
          </a:p>
        </p:txBody>
      </p:sp>
      <p:pic>
        <p:nvPicPr>
          <p:cNvPr id="19458" name="Picture 2" descr=" &amp;IEcy;&amp;lcy;&amp;icy;&amp;zcy;&amp;acy;&amp;vcy;&amp;iecy;&amp;tcy;&amp;acy; &amp;Acy;&amp;lcy;&amp;iecy;&amp;kcy;&amp;scy;&amp;iecy;&amp;iecy;&amp;vcy;&amp;ncy;&amp;acy;, &amp;scy;&amp;ucy;&amp;pcy;&amp;rcy;&amp;ucy;&amp;gcy;&amp;acy; &amp;icy;&amp;mcy;&amp;pcy;&amp;iecy;&amp;rcy;&amp;acy;&amp;tcy;&amp;ocy;&amp;rcy;&amp;acy; &amp;Acy;&amp;lcy;&amp;iecy;&amp;kcy;&amp;scy;&amp;acy;&amp;ncy;&amp;dcy;&amp;rcy;&amp;acy; I. &amp;Ecy;&amp;tcy;&amp;ocy;&amp;tcy; &amp;pcy;&amp;ocy;&amp;rcy;&amp;tcy;&amp;rcy;&amp;iecy;&amp;tcy;, &amp;khcy;&amp;rcy;&amp;acy;&amp;ncy;&amp;yacy;&amp;shchcy;&amp;icy;&amp;jcy;&amp;scy;&amp;yacy; &amp;vcy; &amp;zcy;&amp;acy;&amp;mcy;&amp;kcy;&amp;iecy; &amp;Vcy;&amp;ocy;&amp;lcy;&amp;softcy;&amp;fcy;&amp;scy;&amp;gcy;&amp;acy;&amp;rcy;&amp;tcy;&amp;iecy;&amp;ncy;, &amp;icy;&amp;mcy;&amp;pcy;&amp;iecy;&amp;rcy;&amp;acy;&amp;tcy;&amp;rcy;&amp;icy;&amp;tscy;&amp;acy; &amp;pcy;&amp;ocy;&amp;scy;&amp;lcy;&amp;acy;&amp;lcy;&amp;acy; &amp;vcy; &amp;dcy;&amp;acy;&amp;rcy; &amp;scy;&amp;vcy;&amp;ocy;&amp;iecy;&amp;jcy; &amp;mcy;&amp;acy;&amp;tcy;&amp;iecy;&amp;rcy;&amp;icy; &amp;Acy;&amp;mcy;&amp;acy;&amp;lcy;&amp;icy;&amp;icy;-&amp;Fcy;&amp;iecy;&amp;dcy;&amp;iecy;&amp;rcy;&amp;icy;&amp;kcy;&amp;iecy; &amp;Gcy;&amp;iecy;&amp;scy;&amp;scy;&amp;iecy;&amp;ncy;-&amp;Dcy;&amp;acy;&amp;rcy;&amp;mcy;&amp;shcy;&amp;tcy;&amp;acy;&amp;dcy;&amp;scy;&amp;kcy;&amp;ocy;&amp;jcy;. &amp;KHcy;&amp;ucy;&amp;dcy;. &amp;Lcy;&amp;ucy;&amp;icy;&amp;zcy;&amp;acy;-&amp;Ecy;&amp;lcy;&amp;icy;&amp;zcy;&amp;acy;&amp;bcy;&amp;iecy;&amp;tcy; &amp;Vcy;&amp;icy;&amp;zhcy;&amp;iecy;-&amp;Lcy;&amp;iecy;&amp;bcy;&amp;rcy;&amp;iecy;&amp;ncy;, 1795 "/>
          <p:cNvPicPr>
            <a:picLocks noChangeAspect="1" noChangeArrowheads="1"/>
          </p:cNvPicPr>
          <p:nvPr/>
        </p:nvPicPr>
        <p:blipFill>
          <a:blip r:embed="rId3" cstate="print"/>
          <a:srcRect/>
          <a:stretch>
            <a:fillRect/>
          </a:stretch>
        </p:blipFill>
        <p:spPr bwMode="auto">
          <a:xfrm>
            <a:off x="467544" y="1052736"/>
            <a:ext cx="3672408" cy="4539096"/>
          </a:xfrm>
          <a:prstGeom prst="rect">
            <a:avLst/>
          </a:prstGeom>
          <a:noFill/>
        </p:spPr>
      </p:pic>
      <p:sp>
        <p:nvSpPr>
          <p:cNvPr id="4" name="Прямоугольник 3"/>
          <p:cNvSpPr/>
          <p:nvPr/>
        </p:nvSpPr>
        <p:spPr>
          <a:xfrm>
            <a:off x="467544" y="5517232"/>
            <a:ext cx="3672408" cy="1200329"/>
          </a:xfrm>
          <a:prstGeom prst="rect">
            <a:avLst/>
          </a:prstGeom>
        </p:spPr>
        <p:txBody>
          <a:bodyPr wrap="square">
            <a:spAutoFit/>
          </a:bodyPr>
          <a:lstStyle/>
          <a:p>
            <a:pPr algn="ctr"/>
            <a:r>
              <a:rPr lang="ru-RU" dirty="0" smtClean="0">
                <a:latin typeface="Monotype Corsiva" pitchFamily="66" charset="0"/>
              </a:rPr>
              <a:t>Елизавета Алексеевна, </a:t>
            </a:r>
          </a:p>
          <a:p>
            <a:pPr algn="ctr"/>
            <a:r>
              <a:rPr lang="ru-RU" dirty="0" smtClean="0">
                <a:latin typeface="Monotype Corsiva" pitchFamily="66" charset="0"/>
              </a:rPr>
              <a:t>супруга императора Александра I.</a:t>
            </a:r>
          </a:p>
          <a:p>
            <a:pPr algn="ctr"/>
            <a:r>
              <a:rPr lang="ru-RU" dirty="0" smtClean="0">
                <a:latin typeface="Monotype Corsiva" pitchFamily="66" charset="0"/>
              </a:rPr>
              <a:t> Худ. Луиза-Элизабет </a:t>
            </a:r>
            <a:r>
              <a:rPr lang="ru-RU" dirty="0" err="1" smtClean="0">
                <a:latin typeface="Monotype Corsiva" pitchFamily="66" charset="0"/>
              </a:rPr>
              <a:t>Виже-Лебрен</a:t>
            </a:r>
            <a:r>
              <a:rPr lang="ru-RU" dirty="0" smtClean="0">
                <a:latin typeface="Monotype Corsiva" pitchFamily="66" charset="0"/>
              </a:rPr>
              <a:t>.</a:t>
            </a:r>
          </a:p>
          <a:p>
            <a:pPr algn="ctr"/>
            <a:r>
              <a:rPr lang="ru-RU" dirty="0" smtClean="0">
                <a:latin typeface="Monotype Corsiva" pitchFamily="66" charset="0"/>
              </a:rPr>
              <a:t>1795</a:t>
            </a:r>
            <a:endParaRPr lang="ru-RU" dirty="0">
              <a:latin typeface="Monotype Corsiva"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ru-RU" dirty="0" smtClean="0"/>
              <a:t>АЛЕКСАНДР </a:t>
            </a:r>
            <a:r>
              <a:rPr lang="en-US" dirty="0" smtClean="0"/>
              <a:t> I</a:t>
            </a:r>
            <a:r>
              <a:rPr lang="ru-RU" b="1" dirty="0" smtClean="0"/>
              <a:t> </a:t>
            </a:r>
            <a:r>
              <a:rPr lang="en-US" b="1" dirty="0" smtClean="0"/>
              <a:t/>
            </a:r>
            <a:br>
              <a:rPr lang="en-US" b="1" dirty="0" smtClean="0"/>
            </a:br>
            <a:r>
              <a:rPr lang="ru-RU" sz="3600" b="1" dirty="0" smtClean="0"/>
              <a:t>российский император (1801-1825)</a:t>
            </a:r>
            <a:r>
              <a:rPr lang="ru-RU" sz="3600" dirty="0" smtClean="0"/>
              <a:t/>
            </a:r>
            <a:br>
              <a:rPr lang="ru-RU" sz="3600" dirty="0" smtClean="0"/>
            </a:br>
            <a:r>
              <a:rPr lang="en-US" dirty="0" smtClean="0"/>
              <a:t/>
            </a:r>
            <a:br>
              <a:rPr lang="en-US" dirty="0" smtClean="0"/>
            </a:br>
            <a:endParaRPr lang="ru-RU" dirty="0"/>
          </a:p>
        </p:txBody>
      </p:sp>
      <p:pic>
        <p:nvPicPr>
          <p:cNvPr id="16386" name="Picture 2" descr="&amp;Kcy;&amp;ocy;&amp;ncy;&amp;ncy;&amp;ycy;&amp;jcy; &amp;pcy;&amp;ocy;&amp;rcy;&amp;tcy;&amp;rcy;&amp;iecy;&amp;tcy; &amp;Acy;&amp;lcy;&amp;iecy;&amp;kcy;&amp;scy;&amp;acy;&amp;ncy;&amp;dcy;&amp;rcy;&amp;acy; I. &amp;KHcy;&amp;ucy;&amp;dcy;. &amp;Fcy;&amp;rcy;&amp;acy;&amp;ncy;&amp;tscy; &amp;Kcy;&amp;rcy;&amp;yucy;&amp;gcy;&amp;iecy;&amp;rcy;, 1832. &amp;Vcy;&amp;ocy;&amp;iecy;&amp;ncy;&amp;ncy;&amp;acy;&amp;yacy; &amp;Gcy;&amp;acy;&amp;lcy;&amp;iecy;&amp;rcy;&amp;iecy;&amp;yacy; 1812 &amp;gcy;&amp;ocy;&amp;dcy;&amp;acy; &amp;vcy; &amp;Ecy;&amp;rcy;&amp;mcy;&amp;icy;&amp;tcy;&amp;acy;&amp;zhcy;&amp;iecy; "/>
          <p:cNvPicPr>
            <a:picLocks noChangeAspect="1" noChangeArrowheads="1"/>
          </p:cNvPicPr>
          <p:nvPr/>
        </p:nvPicPr>
        <p:blipFill>
          <a:blip r:embed="rId3" cstate="print"/>
          <a:srcRect/>
          <a:stretch>
            <a:fillRect/>
          </a:stretch>
        </p:blipFill>
        <p:spPr bwMode="auto">
          <a:xfrm>
            <a:off x="323527" y="1412776"/>
            <a:ext cx="3631523" cy="4820023"/>
          </a:xfrm>
          <a:prstGeom prst="rect">
            <a:avLst/>
          </a:prstGeom>
          <a:noFill/>
        </p:spPr>
      </p:pic>
      <p:sp>
        <p:nvSpPr>
          <p:cNvPr id="5" name="Прямоугольник 4"/>
          <p:cNvSpPr/>
          <p:nvPr/>
        </p:nvSpPr>
        <p:spPr>
          <a:xfrm>
            <a:off x="3995936" y="5229200"/>
            <a:ext cx="3600400" cy="923330"/>
          </a:xfrm>
          <a:prstGeom prst="rect">
            <a:avLst/>
          </a:prstGeom>
        </p:spPr>
        <p:txBody>
          <a:bodyPr wrap="square">
            <a:spAutoFit/>
          </a:bodyPr>
          <a:lstStyle/>
          <a:p>
            <a:pPr algn="ctr"/>
            <a:r>
              <a:rPr lang="ru-RU" dirty="0" smtClean="0">
                <a:latin typeface="Monotype Corsiva" pitchFamily="66" charset="0"/>
              </a:rPr>
              <a:t>Конный портрет Александра I.</a:t>
            </a:r>
          </a:p>
          <a:p>
            <a:pPr algn="ctr"/>
            <a:r>
              <a:rPr lang="ru-RU" dirty="0" smtClean="0">
                <a:latin typeface="Monotype Corsiva" pitchFamily="66" charset="0"/>
              </a:rPr>
              <a:t>Худ. Франц </a:t>
            </a:r>
            <a:r>
              <a:rPr lang="ru-RU" dirty="0" err="1" smtClean="0">
                <a:latin typeface="Monotype Corsiva" pitchFamily="66" charset="0"/>
              </a:rPr>
              <a:t>Крюгер</a:t>
            </a:r>
            <a:r>
              <a:rPr lang="ru-RU" dirty="0" smtClean="0">
                <a:latin typeface="Monotype Corsiva" pitchFamily="66" charset="0"/>
              </a:rPr>
              <a:t>, 1832. </a:t>
            </a:r>
          </a:p>
          <a:p>
            <a:pPr algn="ctr"/>
            <a:r>
              <a:rPr lang="ru-RU" dirty="0" smtClean="0">
                <a:latin typeface="Monotype Corsiva" pitchFamily="66" charset="0"/>
              </a:rPr>
              <a:t>Военная Галерея 1812 г. Эрмитаж.</a:t>
            </a:r>
            <a:endParaRPr lang="ru-RU" dirty="0">
              <a:latin typeface="Monotype Corsiva"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www.vokrugsveta.ru/encyclopedia/images/thumb/2/24/Alexander_-_Borovykovsky.jpg/381px-Alexander_-_Borovykovsky.jpg"/>
          <p:cNvPicPr>
            <a:picLocks noChangeAspect="1" noChangeArrowheads="1"/>
          </p:cNvPicPr>
          <p:nvPr/>
        </p:nvPicPr>
        <p:blipFill>
          <a:blip r:embed="rId3" cstate="print"/>
          <a:srcRect/>
          <a:stretch>
            <a:fillRect/>
          </a:stretch>
        </p:blipFill>
        <p:spPr bwMode="auto">
          <a:xfrm>
            <a:off x="251520" y="356870"/>
            <a:ext cx="3888432" cy="6113310"/>
          </a:xfrm>
          <a:prstGeom prst="rect">
            <a:avLst/>
          </a:prstGeom>
          <a:noFill/>
        </p:spPr>
      </p:pic>
      <p:sp>
        <p:nvSpPr>
          <p:cNvPr id="4" name="Прямоугольник 3"/>
          <p:cNvSpPr/>
          <p:nvPr/>
        </p:nvSpPr>
        <p:spPr>
          <a:xfrm>
            <a:off x="3851920" y="5517232"/>
            <a:ext cx="3816424" cy="923330"/>
          </a:xfrm>
          <a:prstGeom prst="rect">
            <a:avLst/>
          </a:prstGeom>
        </p:spPr>
        <p:txBody>
          <a:bodyPr wrap="square">
            <a:spAutoFit/>
          </a:bodyPr>
          <a:lstStyle/>
          <a:p>
            <a:pPr algn="ctr"/>
            <a:r>
              <a:rPr lang="ru-RU" i="1" dirty="0" smtClean="0">
                <a:latin typeface="Monotype Corsiva" pitchFamily="66" charset="0"/>
              </a:rPr>
              <a:t>АЛЕКСАНДР </a:t>
            </a:r>
            <a:r>
              <a:rPr lang="en-US" i="1" dirty="0" smtClean="0">
                <a:latin typeface="Monotype Corsiva" pitchFamily="66" charset="0"/>
              </a:rPr>
              <a:t> I. </a:t>
            </a:r>
            <a:endParaRPr lang="ru-RU" i="1" dirty="0" smtClean="0">
              <a:latin typeface="Monotype Corsiva" pitchFamily="66" charset="0"/>
            </a:endParaRPr>
          </a:p>
          <a:p>
            <a:pPr algn="ctr"/>
            <a:r>
              <a:rPr lang="ru-RU" i="1" dirty="0" smtClean="0">
                <a:latin typeface="Monotype Corsiva" pitchFamily="66" charset="0"/>
              </a:rPr>
              <a:t>Худ. В.Л. </a:t>
            </a:r>
            <a:r>
              <a:rPr lang="ru-RU" i="1" dirty="0" err="1" smtClean="0">
                <a:latin typeface="Monotype Corsiva" pitchFamily="66" charset="0"/>
              </a:rPr>
              <a:t>Боровиковский</a:t>
            </a:r>
            <a:r>
              <a:rPr lang="ru-RU" i="1" dirty="0" smtClean="0">
                <a:latin typeface="Monotype Corsiva" pitchFamily="66" charset="0"/>
              </a:rPr>
              <a:t>, 1802-1803. Русский музей, Санкт-Петербург.</a:t>
            </a:r>
            <a:endParaRPr lang="ru-RU" i="1" dirty="0">
              <a:latin typeface="Monotype Corsiva" pitchFamily="66" charset="0"/>
            </a:endParaRPr>
          </a:p>
        </p:txBody>
      </p:sp>
      <p:sp>
        <p:nvSpPr>
          <p:cNvPr id="6" name="Содержимое 5"/>
          <p:cNvSpPr>
            <a:spLocks noGrp="1"/>
          </p:cNvSpPr>
          <p:nvPr>
            <p:ph idx="1"/>
          </p:nvPr>
        </p:nvSpPr>
        <p:spPr>
          <a:xfrm>
            <a:off x="4283968" y="764704"/>
            <a:ext cx="4557192" cy="4525963"/>
          </a:xfrm>
        </p:spPr>
        <p:txBody>
          <a:bodyPr>
            <a:normAutofit/>
          </a:bodyPr>
          <a:lstStyle/>
          <a:p>
            <a:r>
              <a:rPr lang="ru-RU" sz="2000" dirty="0" smtClean="0">
                <a:hlinkClick r:id="rId4" tooltip="24 марта"/>
              </a:rPr>
              <a:t>24</a:t>
            </a:r>
            <a:r>
              <a:rPr lang="ru-RU" sz="2000" dirty="0" smtClean="0"/>
              <a:t>—</a:t>
            </a:r>
            <a:r>
              <a:rPr lang="ru-RU" sz="2000" dirty="0" smtClean="0">
                <a:hlinkClick r:id="rId5" tooltip="25 марта"/>
              </a:rPr>
              <a:t>25 марта</a:t>
            </a:r>
            <a:r>
              <a:rPr lang="ru-RU" sz="2000" dirty="0" smtClean="0"/>
              <a:t> 1801 амнистировал членов Смоленского кружка, которым были возвращены чины и дворянство;</a:t>
            </a:r>
          </a:p>
          <a:p>
            <a:r>
              <a:rPr lang="ru-RU" sz="2000" dirty="0" smtClean="0">
                <a:hlinkClick r:id="rId6" tooltip="27 марта"/>
              </a:rPr>
              <a:t>27 марта</a:t>
            </a:r>
            <a:r>
              <a:rPr lang="ru-RU" sz="2000" dirty="0" smtClean="0"/>
              <a:t> - амнистия политическим заключенным, снят запрет на ввоз различных промышленных товаров;</a:t>
            </a:r>
          </a:p>
          <a:p>
            <a:r>
              <a:rPr lang="ru-RU" sz="2000" dirty="0" smtClean="0">
                <a:hlinkClick r:id="rId7" tooltip="12 апреля"/>
              </a:rPr>
              <a:t>12 апреля</a:t>
            </a:r>
            <a:r>
              <a:rPr lang="ru-RU" sz="2000" dirty="0" smtClean="0"/>
              <a:t> — отменен запрет на деятельность частных типографий;</a:t>
            </a:r>
          </a:p>
          <a:p>
            <a:r>
              <a:rPr lang="ru-RU" sz="2000" dirty="0" smtClean="0">
                <a:hlinkClick r:id="rId8" tooltip="22 апреля"/>
              </a:rPr>
              <a:t>22 апреля</a:t>
            </a:r>
            <a:r>
              <a:rPr lang="ru-RU" sz="2000" dirty="0" smtClean="0"/>
              <a:t> манифест  адресован крестьянам;</a:t>
            </a:r>
          </a:p>
          <a:p>
            <a:r>
              <a:rPr lang="ru-RU" sz="2000" dirty="0" smtClean="0">
                <a:hlinkClick r:id="rId9" tooltip="24 апреля"/>
              </a:rPr>
              <a:t>24 апреля</a:t>
            </a:r>
            <a:r>
              <a:rPr lang="ru-RU" sz="2000" dirty="0" smtClean="0"/>
              <a:t> император огласил в Сенате 5 манифестов.</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ВНУТРЕННЯЯ ПОЛИТИКА</a:t>
            </a:r>
            <a:endParaRPr lang="ru-RU" dirty="0"/>
          </a:p>
        </p:txBody>
      </p:sp>
      <p:sp>
        <p:nvSpPr>
          <p:cNvPr id="3" name="Содержимое 2"/>
          <p:cNvSpPr>
            <a:spLocks noGrp="1"/>
          </p:cNvSpPr>
          <p:nvPr>
            <p:ph idx="1"/>
          </p:nvPr>
        </p:nvSpPr>
        <p:spPr>
          <a:xfrm>
            <a:off x="323528" y="1600200"/>
            <a:ext cx="8496944" cy="4525963"/>
          </a:xfrm>
        </p:spPr>
        <p:txBody>
          <a:bodyPr>
            <a:normAutofit/>
          </a:bodyPr>
          <a:lstStyle/>
          <a:p>
            <a:pPr algn="just"/>
            <a:r>
              <a:rPr lang="ru-RU" sz="2000" b="1" dirty="0" smtClean="0"/>
              <a:t>1801 — 1803</a:t>
            </a:r>
            <a:r>
              <a:rPr lang="ru-RU" sz="2000" dirty="0" smtClean="0"/>
              <a:t>: "Негласный комитет", созданный для подготовки государственных реформ.</a:t>
            </a:r>
          </a:p>
          <a:p>
            <a:pPr algn="just"/>
            <a:r>
              <a:rPr lang="ru-RU" sz="2000" b="1" dirty="0" smtClean="0"/>
              <a:t>1801 – 1810</a:t>
            </a:r>
            <a:r>
              <a:rPr lang="ru-RU" sz="2000" dirty="0" smtClean="0"/>
              <a:t>:  "Непременный совет" подготовил указы: </a:t>
            </a:r>
          </a:p>
          <a:p>
            <a:pPr algn="just"/>
            <a:r>
              <a:rPr lang="ru-RU" sz="2000" b="1" dirty="0" smtClean="0"/>
              <a:t>1801</a:t>
            </a:r>
            <a:r>
              <a:rPr lang="ru-RU" sz="2000" dirty="0" smtClean="0"/>
              <a:t> -   указ, дозволявший  </a:t>
            </a:r>
            <a:r>
              <a:rPr lang="ru-RU" sz="2000" dirty="0" err="1" smtClean="0"/>
              <a:t>недворянам</a:t>
            </a:r>
            <a:r>
              <a:rPr lang="ru-RU" sz="2000" dirty="0" smtClean="0"/>
              <a:t> покупать землю </a:t>
            </a:r>
            <a:r>
              <a:rPr lang="ru-RU" sz="2000" spc="-100" dirty="0" smtClean="0"/>
              <a:t>в собственность</a:t>
            </a:r>
            <a:r>
              <a:rPr lang="ru-RU" sz="2000" dirty="0" smtClean="0"/>
              <a:t>;</a:t>
            </a:r>
          </a:p>
          <a:p>
            <a:pPr algn="just"/>
            <a:r>
              <a:rPr lang="ru-RU" sz="2000" b="1" dirty="0" smtClean="0"/>
              <a:t>1803</a:t>
            </a:r>
            <a:r>
              <a:rPr lang="ru-RU" sz="2000" dirty="0" smtClean="0"/>
              <a:t> — «Указ о вольных хлебопашцах»;</a:t>
            </a:r>
          </a:p>
          <a:p>
            <a:pPr algn="just"/>
            <a:r>
              <a:rPr lang="ru-RU" sz="2000" b="1" dirty="0" smtClean="0"/>
              <a:t>1804</a:t>
            </a:r>
            <a:r>
              <a:rPr lang="ru-RU" sz="2000" dirty="0" smtClean="0"/>
              <a:t> — указ о </a:t>
            </a:r>
            <a:r>
              <a:rPr lang="ru-RU" sz="2000" dirty="0" err="1" smtClean="0"/>
              <a:t>лифляндских</a:t>
            </a:r>
            <a:r>
              <a:rPr lang="ru-RU" sz="2000" dirty="0" smtClean="0"/>
              <a:t> крестьянах;</a:t>
            </a:r>
          </a:p>
          <a:p>
            <a:pPr algn="just"/>
            <a:r>
              <a:rPr lang="ru-RU" sz="2000" b="1" dirty="0" smtClean="0"/>
              <a:t>1804</a:t>
            </a:r>
            <a:r>
              <a:rPr lang="ru-RU" sz="2000" dirty="0" smtClean="0"/>
              <a:t> в октябре указ, позволявший выходцам из купечества (8 класса), покупать населенные земли и владеть ими на основе договора с крестьянами, которые таким образом переставали быть крепостными и становились вольными.</a:t>
            </a:r>
          </a:p>
          <a:p>
            <a:pPr algn="just"/>
            <a:r>
              <a:rPr lang="ru-RU" sz="2000" dirty="0" smtClean="0"/>
              <a:t>Большая часть реформ была разработана Негласным комитетом, который в </a:t>
            </a:r>
            <a:r>
              <a:rPr lang="ru-RU" sz="2000" b="1" dirty="0" smtClean="0"/>
              <a:t>1810 году </a:t>
            </a:r>
            <a:r>
              <a:rPr lang="ru-RU" sz="2000" dirty="0" smtClean="0"/>
              <a:t>был преобразован в Государственный совет. </a:t>
            </a:r>
            <a:endParaRPr lang="ru-RU"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ВНУТРЕННЯЯ ПОЛИТИКА</a:t>
            </a:r>
            <a:endParaRPr lang="ru-RU" dirty="0"/>
          </a:p>
        </p:txBody>
      </p:sp>
      <p:sp>
        <p:nvSpPr>
          <p:cNvPr id="3" name="Содержимое 2"/>
          <p:cNvSpPr>
            <a:spLocks noGrp="1"/>
          </p:cNvSpPr>
          <p:nvPr>
            <p:ph idx="1"/>
          </p:nvPr>
        </p:nvSpPr>
        <p:spPr>
          <a:xfrm>
            <a:off x="467544" y="2132856"/>
            <a:ext cx="8229600" cy="3629000"/>
          </a:xfrm>
        </p:spPr>
        <p:txBody>
          <a:bodyPr>
            <a:normAutofit/>
          </a:bodyPr>
          <a:lstStyle/>
          <a:p>
            <a:pPr algn="just"/>
            <a:r>
              <a:rPr lang="ru-RU" sz="2000" b="1" dirty="0" smtClean="0">
                <a:solidFill>
                  <a:srgbClr val="FF0000"/>
                </a:solidFill>
              </a:rPr>
              <a:t>1802, 8 сентября: манифест "Об учреждении министерств", согласно которому были образованы 8 министерств.</a:t>
            </a:r>
          </a:p>
          <a:p>
            <a:pPr algn="just"/>
            <a:r>
              <a:rPr lang="ru-RU" sz="2000" b="1" dirty="0" smtClean="0"/>
              <a:t>1802 — 1805</a:t>
            </a:r>
            <a:r>
              <a:rPr lang="ru-RU" sz="2000" dirty="0" smtClean="0"/>
              <a:t>: реформа Сената, который определялся как "верховное место империи".</a:t>
            </a:r>
          </a:p>
          <a:p>
            <a:pPr algn="just"/>
            <a:r>
              <a:rPr lang="ru-RU" sz="2000" b="1" dirty="0" smtClean="0"/>
              <a:t>1802 — 1820</a:t>
            </a:r>
            <a:r>
              <a:rPr lang="ru-RU" sz="2000" dirty="0" smtClean="0"/>
              <a:t>: реформа учебных заведений.</a:t>
            </a:r>
          </a:p>
          <a:p>
            <a:pPr algn="just"/>
            <a:r>
              <a:rPr lang="ru-RU" sz="2000" b="1" dirty="0" smtClean="0"/>
              <a:t>1810, 13 января</a:t>
            </a:r>
            <a:r>
              <a:rPr lang="ru-RU" sz="2000" dirty="0" smtClean="0"/>
              <a:t>: "Непременный совет" преобразован в </a:t>
            </a:r>
            <a:r>
              <a:rPr lang="ru-RU" sz="2000" spc="-190" dirty="0" smtClean="0">
                <a:solidFill>
                  <a:srgbClr val="FF0000"/>
                </a:solidFill>
              </a:rPr>
              <a:t>Государственный совет.</a:t>
            </a:r>
          </a:p>
          <a:p>
            <a:pPr algn="just"/>
            <a:r>
              <a:rPr lang="ru-RU" sz="2000" b="1" dirty="0" smtClean="0"/>
              <a:t>1810 — 1811</a:t>
            </a:r>
            <a:r>
              <a:rPr lang="ru-RU" sz="2000" dirty="0" smtClean="0"/>
              <a:t>: продолжение министерских реформ.</a:t>
            </a:r>
          </a:p>
          <a:p>
            <a:pPr algn="just"/>
            <a:r>
              <a:rPr lang="ru-RU" sz="2000" b="1" dirty="0" smtClean="0"/>
              <a:t>1810 — 1812, 1816 — 1826</a:t>
            </a:r>
            <a:r>
              <a:rPr lang="ru-RU" sz="2000" dirty="0" smtClean="0"/>
              <a:t>: организация военных поселений на казенных землях.</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ВНУТРЕННЯЯ ПОЛИТИКА</a:t>
            </a:r>
            <a:endParaRPr lang="ru-RU" dirty="0"/>
          </a:p>
        </p:txBody>
      </p:sp>
      <p:sp>
        <p:nvSpPr>
          <p:cNvPr id="3" name="Содержимое 2"/>
          <p:cNvSpPr>
            <a:spLocks noGrp="1"/>
          </p:cNvSpPr>
          <p:nvPr>
            <p:ph idx="1"/>
          </p:nvPr>
        </p:nvSpPr>
        <p:spPr>
          <a:xfrm>
            <a:off x="467544" y="2060848"/>
            <a:ext cx="8229600" cy="3556992"/>
          </a:xfrm>
        </p:spPr>
        <p:txBody>
          <a:bodyPr>
            <a:normAutofit/>
          </a:bodyPr>
          <a:lstStyle/>
          <a:p>
            <a:pPr algn="just"/>
            <a:r>
              <a:rPr lang="ru-RU" sz="2000" b="1" dirty="0" smtClean="0"/>
              <a:t>1812,24 июня — 14 декабря</a:t>
            </a:r>
            <a:r>
              <a:rPr lang="ru-RU" sz="2000" dirty="0" smtClean="0"/>
              <a:t>: Отечественная война.</a:t>
            </a:r>
          </a:p>
          <a:p>
            <a:pPr algn="just"/>
            <a:r>
              <a:rPr lang="ru-RU" sz="2000" b="1" dirty="0" smtClean="0"/>
              <a:t>1814</a:t>
            </a:r>
            <a:r>
              <a:rPr lang="ru-RU" sz="2000" dirty="0" smtClean="0"/>
              <a:t>: завершение строительства Военно-грузинской дороги.</a:t>
            </a:r>
          </a:p>
          <a:p>
            <a:pPr algn="just"/>
            <a:r>
              <a:rPr lang="ru-RU" sz="2000" b="1" dirty="0" smtClean="0"/>
              <a:t>1820</a:t>
            </a:r>
            <a:r>
              <a:rPr lang="ru-RU" sz="2000" dirty="0" smtClean="0"/>
              <a:t>, октябрь: волнения в лейб-гвардии Семеновском полку.</a:t>
            </a:r>
            <a:endParaRPr lang="ru-RU" sz="2000" b="1" dirty="0" smtClean="0">
              <a:solidFill>
                <a:srgbClr val="FF0000"/>
              </a:solidFill>
            </a:endParaRPr>
          </a:p>
          <a:p>
            <a:pPr>
              <a:buNone/>
            </a:pPr>
            <a:endParaRPr lang="ru-RU" sz="2000" b="1" dirty="0" smtClean="0"/>
          </a:p>
          <a:p>
            <a:r>
              <a:rPr lang="ru-RU" sz="2000" b="1" dirty="0" smtClean="0"/>
              <a:t>1821</a:t>
            </a:r>
            <a:r>
              <a:rPr lang="ru-RU" sz="2000" dirty="0" smtClean="0"/>
              <a:t>: введение откупа на казенные нефтяные промыслы.</a:t>
            </a:r>
          </a:p>
          <a:p>
            <a:r>
              <a:rPr lang="ru-RU" sz="2000" b="1" dirty="0" smtClean="0"/>
              <a:t>1822</a:t>
            </a:r>
            <a:r>
              <a:rPr lang="ru-RU" sz="2000" dirty="0" smtClean="0"/>
              <a:t>: административная реформа Сибири по проекту</a:t>
            </a:r>
          </a:p>
          <a:p>
            <a:r>
              <a:rPr lang="ru-RU" sz="2000" dirty="0" smtClean="0"/>
              <a:t> генерал-губернатора М.М. Сперанского. </a:t>
            </a:r>
          </a:p>
          <a:p>
            <a:r>
              <a:rPr lang="ru-RU" sz="2000" b="1" dirty="0" smtClean="0"/>
              <a:t>1823:</a:t>
            </a:r>
            <a:r>
              <a:rPr lang="ru-RU" sz="2000" dirty="0" smtClean="0"/>
              <a:t> строительство в Моздоке первого в мире нефтеперегонного (керосинового) завода братьями Дубиниными.</a:t>
            </a:r>
            <a:endParaRPr lang="ru-RU"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ВНЕШННЯЯ ПОЛИТИКА</a:t>
            </a:r>
            <a:endParaRPr lang="ru-RU" dirty="0"/>
          </a:p>
        </p:txBody>
      </p:sp>
      <p:sp>
        <p:nvSpPr>
          <p:cNvPr id="3" name="Содержимое 2"/>
          <p:cNvSpPr>
            <a:spLocks noGrp="1"/>
          </p:cNvSpPr>
          <p:nvPr>
            <p:ph idx="1"/>
          </p:nvPr>
        </p:nvSpPr>
        <p:spPr/>
        <p:txBody>
          <a:bodyPr>
            <a:normAutofit/>
          </a:bodyPr>
          <a:lstStyle/>
          <a:p>
            <a:pPr algn="just"/>
            <a:r>
              <a:rPr lang="ru-RU" sz="2000" b="1" dirty="0" smtClean="0"/>
              <a:t>1801, 17 июня</a:t>
            </a:r>
            <a:r>
              <a:rPr lang="ru-RU" sz="2000" dirty="0" smtClean="0"/>
              <a:t>: Петербургская конвенция с Англией, восстановившая дипломатические отношения, разорванные Павлом.</a:t>
            </a:r>
          </a:p>
          <a:p>
            <a:pPr algn="just"/>
            <a:r>
              <a:rPr lang="ru-RU" sz="2000" b="1" dirty="0" smtClean="0"/>
              <a:t>1801, 24 сентября</a:t>
            </a:r>
            <a:r>
              <a:rPr lang="ru-RU" sz="2000" dirty="0" smtClean="0"/>
              <a:t>: вхождение </a:t>
            </a:r>
            <a:r>
              <a:rPr lang="ru-RU" sz="2000" u="sng" dirty="0" smtClean="0"/>
              <a:t>Восточной Грузии </a:t>
            </a:r>
            <a:r>
              <a:rPr lang="ru-RU" sz="2000" dirty="0" smtClean="0"/>
              <a:t>в состав Российской империи.</a:t>
            </a:r>
          </a:p>
          <a:p>
            <a:pPr algn="just"/>
            <a:r>
              <a:rPr lang="ru-RU" sz="2000" b="1" dirty="0" smtClean="0"/>
              <a:t>1803</a:t>
            </a:r>
            <a:r>
              <a:rPr lang="ru-RU" sz="2000" dirty="0" smtClean="0"/>
              <a:t>: добровольное вхождение </a:t>
            </a:r>
            <a:r>
              <a:rPr lang="ru-RU" sz="2000" u="sng" spc="-100" dirty="0" smtClean="0"/>
              <a:t>Аварского ханства и </a:t>
            </a:r>
            <a:r>
              <a:rPr lang="ru-RU" sz="2000" u="sng" spc="-100" dirty="0" err="1" smtClean="0"/>
              <a:t>Менгрелии</a:t>
            </a:r>
            <a:r>
              <a:rPr lang="ru-RU" sz="2000" u="sng" spc="-100" dirty="0" smtClean="0"/>
              <a:t> </a:t>
            </a:r>
            <a:r>
              <a:rPr lang="ru-RU" sz="2000" dirty="0" smtClean="0"/>
              <a:t>в состав Российской империи. </a:t>
            </a:r>
          </a:p>
          <a:p>
            <a:pPr algn="just"/>
            <a:r>
              <a:rPr lang="ru-RU" sz="2000" b="1" dirty="0" smtClean="0"/>
              <a:t>1804 — 1813</a:t>
            </a:r>
            <a:r>
              <a:rPr lang="ru-RU" sz="2000" dirty="0" smtClean="0"/>
              <a:t>: Русско-персидская  война.</a:t>
            </a:r>
          </a:p>
          <a:p>
            <a:pPr algn="just"/>
            <a:r>
              <a:rPr lang="ru-RU" sz="2000" b="1" dirty="0" smtClean="0"/>
              <a:t>1804</a:t>
            </a:r>
            <a:r>
              <a:rPr lang="ru-RU" sz="2000" dirty="0" smtClean="0"/>
              <a:t>: разрыв отношений с Францией.</a:t>
            </a:r>
          </a:p>
          <a:p>
            <a:pPr algn="just"/>
            <a:r>
              <a:rPr lang="ru-RU" sz="2000" dirty="0" smtClean="0"/>
              <a:t>Встреча Александра I с Наполеоном в </a:t>
            </a:r>
            <a:r>
              <a:rPr lang="ru-RU" sz="2000" b="1" dirty="0" smtClean="0"/>
              <a:t>Тильзите</a:t>
            </a:r>
            <a:r>
              <a:rPr lang="ru-RU" sz="2000" dirty="0" smtClean="0"/>
              <a:t> в июне 1807 г. </a:t>
            </a:r>
          </a:p>
          <a:p>
            <a:pPr algn="just"/>
            <a:r>
              <a:rPr lang="ru-RU" sz="2000" dirty="0" smtClean="0"/>
              <a:t>Встреча Александра I с  Наполеон в </a:t>
            </a:r>
            <a:r>
              <a:rPr lang="ru-RU" sz="2000" b="1" dirty="0" smtClean="0"/>
              <a:t>Эрфурте</a:t>
            </a:r>
            <a:r>
              <a:rPr lang="ru-RU" sz="2000" dirty="0" smtClean="0"/>
              <a:t> (сентябрь 1808).</a:t>
            </a:r>
          </a:p>
          <a:p>
            <a:pPr algn="just"/>
            <a:r>
              <a:rPr lang="ru-RU" sz="2000" b="1" dirty="0" smtClean="0"/>
              <a:t>1808 — 1809</a:t>
            </a:r>
            <a:r>
              <a:rPr lang="ru-RU" sz="2000" dirty="0" smtClean="0"/>
              <a:t>: Русско-шведская война.</a:t>
            </a:r>
          </a:p>
          <a:p>
            <a:pPr algn="just"/>
            <a:r>
              <a:rPr lang="ru-RU" sz="2000" b="1" dirty="0" smtClean="0"/>
              <a:t>1806 — 1812</a:t>
            </a:r>
            <a:r>
              <a:rPr lang="ru-RU" sz="2000" dirty="0" smtClean="0"/>
              <a:t>: Русско-турецкая война.</a:t>
            </a:r>
            <a:endParaRPr lang="ru-RU"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4831</Words>
  <Application>Microsoft Office PowerPoint</Application>
  <PresentationFormat>Экран (4:3)</PresentationFormat>
  <Paragraphs>221</Paragraphs>
  <Slides>17</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Александр I </vt:lpstr>
      <vt:lpstr>Елизавета Алексеевна</vt:lpstr>
      <vt:lpstr>  АЛЕКСАНДР  I  российский император (1801-1825)  </vt:lpstr>
      <vt:lpstr>Слайд 5</vt:lpstr>
      <vt:lpstr>ВНУТРЕННЯЯ ПОЛИТИКА</vt:lpstr>
      <vt:lpstr>ВНУТРЕННЯЯ ПОЛИТИКА</vt:lpstr>
      <vt:lpstr>ВНУТРЕННЯЯ ПОЛИТИКА</vt:lpstr>
      <vt:lpstr>ВНЕШННЯЯ ПОЛИТИКА</vt:lpstr>
      <vt:lpstr>Слайд 10</vt:lpstr>
      <vt:lpstr>Слайд 11</vt:lpstr>
      <vt:lpstr>ВНЕШННЯЯ ПОЛИТИКА</vt:lpstr>
      <vt:lpstr>Слайд 13</vt:lpstr>
      <vt:lpstr>ВНЕШННЯЯ ПОЛИТИКА</vt:lpstr>
      <vt:lpstr>Слайд 15</vt:lpstr>
      <vt:lpstr>В честь Александра I были названы</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3</dc:creator>
  <cp:lastModifiedBy>Учитель</cp:lastModifiedBy>
  <cp:revision>28</cp:revision>
  <dcterms:created xsi:type="dcterms:W3CDTF">2013-02-21T06:33:17Z</dcterms:created>
  <dcterms:modified xsi:type="dcterms:W3CDTF">2013-02-21T10:20:49Z</dcterms:modified>
</cp:coreProperties>
</file>