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4" r:id="rId3"/>
    <p:sldId id="278" r:id="rId4"/>
    <p:sldId id="265" r:id="rId5"/>
    <p:sldId id="259" r:id="rId6"/>
    <p:sldId id="257" r:id="rId7"/>
    <p:sldId id="277" r:id="rId8"/>
    <p:sldId id="271" r:id="rId9"/>
    <p:sldId id="272" r:id="rId10"/>
    <p:sldId id="263" r:id="rId11"/>
    <p:sldId id="267" r:id="rId12"/>
    <p:sldId id="261" r:id="rId13"/>
    <p:sldId id="270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6F28CD-72DB-4C42-AB89-3D2D4DBF4E1D}">
          <p14:sldIdLst>
            <p14:sldId id="256"/>
            <p14:sldId id="264"/>
            <p14:sldId id="278"/>
            <p14:sldId id="265"/>
            <p14:sldId id="259"/>
            <p14:sldId id="257"/>
            <p14:sldId id="277"/>
            <p14:sldId id="271"/>
            <p14:sldId id="272"/>
          </p14:sldIdLst>
        </p14:section>
        <p14:section name="Раздел без заголовка" id="{9A1C5C63-C0BF-44BC-BD12-C792624BB785}">
          <p14:sldIdLst>
            <p14:sldId id="263"/>
            <p14:sldId id="267"/>
            <p14:sldId id="261"/>
            <p14:sldId id="270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1885" autoAdjust="0"/>
  </p:normalViewPr>
  <p:slideViewPr>
    <p:cSldViewPr>
      <p:cViewPr varScale="1">
        <p:scale>
          <a:sx n="89" d="100"/>
          <a:sy n="89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963B3-A3A8-46D7-84FE-5383C99D5A8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35B7-19A0-4859-B694-9A48A7B4B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1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5B7-19A0-4859-B694-9A48A7B4BB2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8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502EEE-C9B6-4118-A48E-041EF207190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C8320AD-FAAD-4051-A00D-4E27824BE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660399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НОУ «Пытливые умы»</a:t>
            </a:r>
            <a:br>
              <a:rPr lang="ru-RU" dirty="0" smtClean="0"/>
            </a:br>
            <a:r>
              <a:rPr lang="ru-RU" dirty="0" smtClean="0"/>
              <a:t>МОУ СОШ №15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Школьная научно-практическая конференция «Шаг в будущее»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 rot="10800000" flipV="1">
            <a:off x="0" y="4509120"/>
            <a:ext cx="4040188" cy="158417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400" b="1" dirty="0" err="1" smtClean="0"/>
              <a:t>Биберин</a:t>
            </a:r>
            <a:r>
              <a:rPr lang="ru-RU" sz="2400" b="1" dirty="0" smtClean="0"/>
              <a:t> Вадим</a:t>
            </a:r>
          </a:p>
          <a:p>
            <a:pPr marL="109728" indent="0" algn="ctr">
              <a:buNone/>
            </a:pPr>
            <a:r>
              <a:rPr lang="ru-RU" sz="2400" b="1" dirty="0" smtClean="0"/>
              <a:t>Шумилин Андрей</a:t>
            </a:r>
          </a:p>
          <a:p>
            <a:pPr marL="109728" indent="0" algn="ctr">
              <a:buNone/>
            </a:pPr>
            <a:r>
              <a:rPr lang="ru-RU" sz="2400" b="1" dirty="0" smtClean="0"/>
              <a:t>Николаева Екатерина</a:t>
            </a:r>
            <a:endParaRPr lang="ru-RU" sz="2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796136" y="3716338"/>
            <a:ext cx="3347864" cy="649287"/>
          </a:xfrm>
        </p:spPr>
        <p:txBody>
          <a:bodyPr>
            <a:normAutofit/>
          </a:bodyPr>
          <a:lstStyle/>
          <a:p>
            <a:endParaRPr lang="ru-RU" sz="2300" dirty="0" smtClean="0"/>
          </a:p>
          <a:p>
            <a:endParaRPr lang="ru-RU" sz="2300" dirty="0"/>
          </a:p>
          <a:p>
            <a:endParaRPr lang="ru-RU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74" y="4265712"/>
            <a:ext cx="404177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2851"/>
            <a:ext cx="39604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164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7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4903" y="4293096"/>
            <a:ext cx="3949099" cy="62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Пищелёва</a:t>
            </a:r>
            <a:r>
              <a:rPr lang="ru-RU" dirty="0" smtClean="0"/>
              <a:t> Дарья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5085184"/>
            <a:ext cx="280831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Горохов  Артемий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6791"/>
            <a:ext cx="4320480" cy="669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Начальная школа 2015- 2016 г.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7" y="1258881"/>
            <a:ext cx="359732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58881"/>
            <a:ext cx="3672408" cy="350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48" y="70842"/>
            <a:ext cx="45396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Заседание школьного научного общества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64095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3687744" y="2718365"/>
            <a:ext cx="2016224" cy="1552759"/>
            <a:chOff x="830232" y="1274546"/>
            <a:chExt cx="1384817" cy="155275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" name="Группа 2"/>
            <p:cNvGrpSpPr/>
            <p:nvPr/>
          </p:nvGrpSpPr>
          <p:grpSpPr>
            <a:xfrm>
              <a:off x="830232" y="1274546"/>
              <a:ext cx="1384817" cy="1552759"/>
              <a:chOff x="830232" y="1274546"/>
              <a:chExt cx="1384817" cy="1552759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" name="Овал 3"/>
              <p:cNvSpPr/>
              <p:nvPr/>
            </p:nvSpPr>
            <p:spPr>
              <a:xfrm>
                <a:off x="830232" y="1274546"/>
                <a:ext cx="1384817" cy="1384817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ru-RU" dirty="0" smtClean="0"/>
                  <a:t>   Конкурсы</a:t>
                </a: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1051876" y="1544909"/>
                <a:ext cx="979213" cy="128239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i="1" kern="1200" dirty="0"/>
              </a:p>
            </p:txBody>
          </p:sp>
        </p:grpSp>
      </p:grpSp>
      <p:grpSp>
        <p:nvGrpSpPr>
          <p:cNvPr id="6" name="Diagram group"/>
          <p:cNvGrpSpPr/>
          <p:nvPr/>
        </p:nvGrpSpPr>
        <p:grpSpPr>
          <a:xfrm>
            <a:off x="539552" y="2298962"/>
            <a:ext cx="2716899" cy="1952277"/>
            <a:chOff x="2588800" y="1716551"/>
            <a:chExt cx="1384817" cy="140636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7" name="Группа 6"/>
            <p:cNvGrpSpPr/>
            <p:nvPr/>
          </p:nvGrpSpPr>
          <p:grpSpPr>
            <a:xfrm>
              <a:off x="2588800" y="1716551"/>
              <a:ext cx="1384817" cy="1406363"/>
              <a:chOff x="2588800" y="1716551"/>
              <a:chExt cx="1384817" cy="140636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8" name="Овал 7"/>
              <p:cNvSpPr/>
              <p:nvPr/>
            </p:nvSpPr>
            <p:spPr>
              <a:xfrm>
                <a:off x="2588800" y="1716551"/>
                <a:ext cx="1384817" cy="1384817"/>
              </a:xfrm>
              <a:prstGeom prst="ellipse">
                <a:avLst/>
              </a:prstGeom>
              <a:gradFill rotWithShape="1">
                <a:gsLst>
                  <a:gs pos="0">
                    <a:srgbClr val="0F6FC6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rgbClr>
                  </a:gs>
                  <a:gs pos="43000">
                    <a:srgbClr val="0F6FC6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rgbClr>
                  </a:gs>
                  <a:gs pos="93000">
                    <a:srgbClr val="0F6FC6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rgbClr>
                  </a:gs>
                  <a:gs pos="100000">
                    <a:srgbClr val="0F6FC6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pPr algn="ctr"/>
                <a:r>
                  <a:rPr lang="ru-RU" sz="2000" dirty="0" smtClean="0"/>
                  <a:t>  </a:t>
                </a:r>
              </a:p>
              <a:p>
                <a:pPr algn="ctr"/>
                <a:r>
                  <a:rPr lang="ru-RU" dirty="0" smtClean="0"/>
                  <a:t>Юный</a:t>
                </a:r>
                <a:r>
                  <a:rPr lang="ru-RU" dirty="0"/>
                  <a:t> </a:t>
                </a:r>
                <a:r>
                  <a:rPr lang="ru-RU" dirty="0" smtClean="0"/>
                  <a:t>исследователь</a:t>
                </a:r>
                <a:endParaRPr lang="ru-RU" dirty="0"/>
              </a:p>
            </p:txBody>
          </p:sp>
          <p:sp>
            <p:nvSpPr>
              <p:cNvPr id="9" name="Овал 4"/>
              <p:cNvSpPr/>
              <p:nvPr/>
            </p:nvSpPr>
            <p:spPr>
              <a:xfrm>
                <a:off x="2894769" y="2143701"/>
                <a:ext cx="979213" cy="979213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3453470" y="332655"/>
            <a:ext cx="2539962" cy="1966307"/>
            <a:chOff x="2691967" y="3168"/>
            <a:chExt cx="1384817" cy="138481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Группа 10"/>
            <p:cNvGrpSpPr/>
            <p:nvPr/>
          </p:nvGrpSpPr>
          <p:grpSpPr>
            <a:xfrm>
              <a:off x="2691967" y="3168"/>
              <a:ext cx="1384817" cy="1384817"/>
              <a:chOff x="2691967" y="3168"/>
              <a:chExt cx="1384817" cy="1384817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2" name="Овал 11"/>
              <p:cNvSpPr/>
              <p:nvPr/>
            </p:nvSpPr>
            <p:spPr>
              <a:xfrm>
                <a:off x="2691967" y="3168"/>
                <a:ext cx="1384817" cy="1384817"/>
              </a:xfrm>
              <a:prstGeom prst="ellipse">
                <a:avLst/>
              </a:prstGeom>
              <a:gradFill rotWithShape="1">
                <a:gsLst>
                  <a:gs pos="0">
                    <a:srgbClr val="0F6FC6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rgbClr>
                  </a:gs>
                  <a:gs pos="43000">
                    <a:srgbClr val="0F6FC6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rgbClr>
                  </a:gs>
                  <a:gs pos="93000">
                    <a:srgbClr val="0F6FC6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rgbClr>
                  </a:gs>
                  <a:gs pos="100000">
                    <a:srgbClr val="0F6FC6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sp>
          <p:sp>
            <p:nvSpPr>
              <p:cNvPr id="13" name="Овал 4"/>
              <p:cNvSpPr/>
              <p:nvPr/>
            </p:nvSpPr>
            <p:spPr>
              <a:xfrm>
                <a:off x="2789877" y="205970"/>
                <a:ext cx="1194821" cy="979213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Областная</a:t>
                </a:r>
                <a:r>
                  <a:rPr kumimoji="0" lang="ru-RU" sz="2400" b="0" i="1" u="none" strike="noStrike" kern="120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nstantia"/>
                    <a:ea typeface="+mn-ea"/>
                    <a:cs typeface="+mn-cs"/>
                  </a:rPr>
                  <a:t> станция юннатов</a:t>
                </a:r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3256451" y="2852935"/>
            <a:ext cx="2924819" cy="3617143"/>
            <a:chOff x="4033739" y="3711359"/>
            <a:chExt cx="2924819" cy="287875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5" name="Группа 14"/>
            <p:cNvGrpSpPr/>
            <p:nvPr/>
          </p:nvGrpSpPr>
          <p:grpSpPr>
            <a:xfrm>
              <a:off x="4033739" y="3711359"/>
              <a:ext cx="2924819" cy="2878753"/>
              <a:chOff x="4033739" y="3711359"/>
              <a:chExt cx="2924819" cy="287875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" name="Овал 15"/>
              <p:cNvSpPr/>
              <p:nvPr/>
            </p:nvSpPr>
            <p:spPr>
              <a:xfrm>
                <a:off x="4293229" y="5023908"/>
                <a:ext cx="2665329" cy="1566204"/>
              </a:xfrm>
              <a:prstGeom prst="ellipse">
                <a:avLst/>
              </a:prstGeom>
              <a:gradFill rotWithShape="1">
                <a:gsLst>
                  <a:gs pos="0">
                    <a:srgbClr val="0F6FC6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rgbClr>
                  </a:gs>
                  <a:gs pos="43000">
                    <a:srgbClr val="0F6FC6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rgbClr>
                  </a:gs>
                  <a:gs pos="93000">
                    <a:srgbClr val="0F6FC6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rgbClr>
                  </a:gs>
                  <a:gs pos="100000">
                    <a:srgbClr val="0F6FC6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r>
                  <a:rPr lang="ru-RU" sz="1400" dirty="0" smtClean="0"/>
                  <a:t>    </a:t>
                </a:r>
              </a:p>
              <a:p>
                <a:endParaRPr lang="ru-RU" sz="1600" dirty="0"/>
              </a:p>
              <a:p>
                <a:pPr algn="ctr"/>
                <a:r>
                  <a:rPr lang="ru-RU" sz="1600" dirty="0" smtClean="0"/>
                  <a:t>Менделеевские        </a:t>
                </a:r>
              </a:p>
              <a:p>
                <a:endParaRPr lang="ru-RU" sz="1600" dirty="0"/>
              </a:p>
              <a:p>
                <a:pPr algn="ctr"/>
                <a:r>
                  <a:rPr lang="ru-RU" sz="1600" dirty="0" smtClean="0"/>
                  <a:t>чтения</a:t>
                </a:r>
                <a:endParaRPr lang="ru-RU" sz="1600" dirty="0"/>
              </a:p>
            </p:txBody>
          </p:sp>
          <p:sp>
            <p:nvSpPr>
              <p:cNvPr id="17" name="Овал 4"/>
              <p:cNvSpPr/>
              <p:nvPr/>
            </p:nvSpPr>
            <p:spPr>
              <a:xfrm>
                <a:off x="4033739" y="3711359"/>
                <a:ext cx="979213" cy="979213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" name="Diagram group"/>
          <p:cNvGrpSpPr/>
          <p:nvPr/>
        </p:nvGrpSpPr>
        <p:grpSpPr>
          <a:xfrm>
            <a:off x="3141338" y="2414350"/>
            <a:ext cx="5751142" cy="1827504"/>
            <a:chOff x="4033739" y="3036598"/>
            <a:chExt cx="5751142" cy="18275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9" name="Группа 18"/>
            <p:cNvGrpSpPr/>
            <p:nvPr/>
          </p:nvGrpSpPr>
          <p:grpSpPr>
            <a:xfrm>
              <a:off x="4033739" y="3036598"/>
              <a:ext cx="5751142" cy="1827504"/>
              <a:chOff x="4033739" y="3036598"/>
              <a:chExt cx="5751142" cy="182750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" name="Овал 19"/>
              <p:cNvSpPr/>
              <p:nvPr/>
            </p:nvSpPr>
            <p:spPr>
              <a:xfrm>
                <a:off x="7264601" y="3036598"/>
                <a:ext cx="2520280" cy="1827504"/>
              </a:xfrm>
              <a:prstGeom prst="ellipse">
                <a:avLst/>
              </a:prstGeom>
              <a:gradFill rotWithShape="1">
                <a:gsLst>
                  <a:gs pos="0">
                    <a:srgbClr val="0F6FC6">
                      <a:hueOff val="0"/>
                      <a:satOff val="0"/>
                      <a:lumOff val="0"/>
                      <a:alphaOff val="0"/>
                      <a:tint val="70000"/>
                      <a:satMod val="130000"/>
                    </a:srgbClr>
                  </a:gs>
                  <a:gs pos="43000">
                    <a:srgbClr val="0F6FC6">
                      <a:hueOff val="0"/>
                      <a:satOff val="0"/>
                      <a:lumOff val="0"/>
                      <a:alphaOff val="0"/>
                      <a:tint val="44000"/>
                      <a:satMod val="165000"/>
                    </a:srgbClr>
                  </a:gs>
                  <a:gs pos="93000">
                    <a:srgbClr val="0F6FC6">
                      <a:hueOff val="0"/>
                      <a:satOff val="0"/>
                      <a:lumOff val="0"/>
                      <a:alphaOff val="0"/>
                      <a:tint val="15000"/>
                      <a:satMod val="165000"/>
                    </a:srgbClr>
                  </a:gs>
                  <a:gs pos="100000">
                    <a:srgbClr val="0F6FC6">
                      <a:hueOff val="0"/>
                      <a:satOff val="0"/>
                      <a:lumOff val="0"/>
                      <a:alphaOff val="0"/>
                      <a:tint val="5000"/>
                      <a:satMod val="250000"/>
                    </a:srgbClr>
                  </a:gs>
                </a:gsLst>
                <a:path path="circle">
                  <a:fillToRect l="50000" t="130000" r="50000" b="-3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/>
              <a:lstStyle/>
              <a:p>
                <a:r>
                  <a:rPr lang="ru-RU" sz="1600" dirty="0" smtClean="0"/>
                  <a:t> </a:t>
                </a:r>
              </a:p>
              <a:p>
                <a:endParaRPr lang="ru-RU" sz="1600" dirty="0" smtClean="0"/>
              </a:p>
              <a:p>
                <a:r>
                  <a:rPr lang="ru-RU" sz="2400" dirty="0" smtClean="0"/>
                  <a:t>1сентября</a:t>
                </a:r>
                <a:endParaRPr lang="ru-RU" sz="2400" dirty="0"/>
              </a:p>
            </p:txBody>
          </p:sp>
          <p:sp>
            <p:nvSpPr>
              <p:cNvPr id="21" name="Овал 4"/>
              <p:cNvSpPr/>
              <p:nvPr/>
            </p:nvSpPr>
            <p:spPr>
              <a:xfrm>
                <a:off x="4033739" y="3711359"/>
                <a:ext cx="979213" cy="979213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3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Наши победители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229600" cy="4810125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sz="2400" dirty="0" smtClean="0"/>
              <a:t>2013г. – Горохов Артемий – 1 класс</a:t>
            </a:r>
          </a:p>
          <a:p>
            <a:pPr marL="109728" indent="0" algn="ctr">
              <a:buNone/>
            </a:pPr>
            <a:r>
              <a:rPr lang="ru-RU" sz="2400" dirty="0" smtClean="0"/>
              <a:t>(«Юный исследователь») – 1 место</a:t>
            </a:r>
          </a:p>
          <a:p>
            <a:pPr marL="109728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Гостинцев Михаил – 4 класс</a:t>
            </a:r>
          </a:p>
          <a:p>
            <a:pPr marL="109728" indent="0" algn="ctr">
              <a:buNone/>
            </a:pPr>
            <a:r>
              <a:rPr lang="ru-RU" sz="2400" dirty="0" smtClean="0"/>
              <a:t>(«Юный исследователь»)- 1 место</a:t>
            </a:r>
          </a:p>
          <a:p>
            <a:pPr marL="109728" indent="0" algn="ctr">
              <a:buNone/>
            </a:pPr>
            <a:r>
              <a:rPr lang="ru-RU" sz="2400" dirty="0" smtClean="0"/>
              <a:t>                </a:t>
            </a:r>
            <a:r>
              <a:rPr lang="ru-RU" sz="2400" dirty="0" err="1" smtClean="0"/>
              <a:t>Еронакова</a:t>
            </a:r>
            <a:r>
              <a:rPr lang="ru-RU" sz="2400" dirty="0" smtClean="0"/>
              <a:t> Марта – 9 класс (Менделеевские чтения) – грамота</a:t>
            </a:r>
          </a:p>
          <a:p>
            <a:pPr marL="109728" indent="0" algn="ctr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</a:t>
            </a:r>
            <a:r>
              <a:rPr lang="ru-RU" sz="2400" dirty="0" err="1" smtClean="0"/>
              <a:t>Биберин</a:t>
            </a:r>
            <a:r>
              <a:rPr lang="ru-RU" sz="2400" dirty="0" smtClean="0"/>
              <a:t> Вадим – 6 класс (Менделеевские чтения) – грамота</a:t>
            </a:r>
          </a:p>
          <a:p>
            <a:pPr marL="109728" indent="0" algn="ctr">
              <a:buNone/>
            </a:pPr>
            <a:r>
              <a:rPr lang="ru-RU" sz="2400" dirty="0" smtClean="0"/>
              <a:t>2015г. Лаптева Арина- 4 класс</a:t>
            </a:r>
          </a:p>
          <a:p>
            <a:pPr marL="109728" indent="0" algn="ctr">
              <a:buNone/>
            </a:pPr>
            <a:r>
              <a:rPr lang="ru-RU" sz="2400" dirty="0" smtClean="0"/>
              <a:t>(Менделеевские чтения)- 3 место</a:t>
            </a:r>
          </a:p>
          <a:p>
            <a:pPr marL="109728" indent="0" algn="ctr">
              <a:buNone/>
            </a:pPr>
            <a:r>
              <a:rPr lang="ru-RU" sz="2400" dirty="0" smtClean="0"/>
              <a:t>2016г.Пищелёва Дарья- 1 место</a:t>
            </a:r>
          </a:p>
          <a:p>
            <a:pPr marL="109728" indent="0" algn="ctr">
              <a:buNone/>
            </a:pPr>
            <a:r>
              <a:rPr lang="ru-RU" sz="2400" dirty="0" smtClean="0"/>
              <a:t>(«Юный исследователь»)</a:t>
            </a:r>
          </a:p>
          <a:p>
            <a:pPr marL="109728" indent="0" algn="ctr">
              <a:buNone/>
            </a:pPr>
            <a:r>
              <a:rPr lang="ru-RU" sz="2400" dirty="0" smtClean="0"/>
              <a:t>Горохов Артемий – 1 место</a:t>
            </a:r>
          </a:p>
          <a:p>
            <a:pPr marL="109728" indent="0" algn="ctr">
              <a:buNone/>
            </a:pPr>
            <a:r>
              <a:rPr lang="ru-RU" sz="2400" dirty="0" smtClean="0"/>
              <a:t>(«Юный исследователь»)       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5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Дети учатся учиться;</a:t>
            </a:r>
          </a:p>
          <a:p>
            <a:r>
              <a:rPr lang="ru-RU" dirty="0" smtClean="0"/>
              <a:t>2. У школьников расширяется познавательный интерес, повышается интеллектуально-творческая активность;</a:t>
            </a:r>
          </a:p>
          <a:p>
            <a:r>
              <a:rPr lang="ru-RU" dirty="0" smtClean="0"/>
              <a:t>3. Ребята учатся работать с литературой;</a:t>
            </a:r>
          </a:p>
          <a:p>
            <a:r>
              <a:rPr lang="ru-RU" dirty="0" smtClean="0"/>
              <a:t>4.Школьники приобретают опыт публичных выступлений, учатся рассуждать, анализировать, общаться;</a:t>
            </a:r>
          </a:p>
          <a:p>
            <a:r>
              <a:rPr lang="ru-RU" dirty="0" smtClean="0"/>
              <a:t>5.Работа над научными проектами позволяет развить самостоятельность, умение отстаивать свою точку зрения;</a:t>
            </a:r>
          </a:p>
          <a:p>
            <a:r>
              <a:rPr lang="ru-RU" dirty="0" smtClean="0"/>
              <a:t>6.Полученный в школе опыт позволяет смело идти к намеченной цели, становиться успешными людьми.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Влияние работы в НОУ на развитие личности школьника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826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201622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800" i="1" dirty="0" smtClean="0"/>
              <a:t>Занятие научной деятельностью способствует развитию личности, формирует основные качества успешного человека.</a:t>
            </a:r>
          </a:p>
          <a:p>
            <a:pPr marL="109728" indent="0" algn="ctr">
              <a:buNone/>
            </a:pPr>
            <a:endParaRPr lang="ru-RU" sz="2800" i="1" dirty="0"/>
          </a:p>
          <a:p>
            <a:pPr marL="109728" indent="0" algn="ctr">
              <a:buNone/>
            </a:pPr>
            <a:endParaRPr lang="ru-RU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Вывод</a:t>
            </a:r>
            <a:endParaRPr lang="ru-RU" sz="4400" dirty="0"/>
          </a:p>
        </p:txBody>
      </p:sp>
      <p:pic>
        <p:nvPicPr>
          <p:cNvPr id="6146" name="Picture 2" descr="L:\3 кл.   (уч. год  2014-2015)\Шаг в будущее 2015\DSCN1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5446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7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620688"/>
            <a:ext cx="8229600" cy="12241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8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768752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44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Школьному НОУ </a:t>
            </a:r>
            <a:br>
              <a:rPr lang="ru-RU" dirty="0" smtClean="0"/>
            </a:br>
            <a:r>
              <a:rPr lang="ru-RU" dirty="0" smtClean="0"/>
              <a:t>«Пытливые умы»15 лет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1444295"/>
            <a:ext cx="4032448" cy="378490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i="1" u="sng" dirty="0" smtClean="0"/>
              <a:t>Научное общество </a:t>
            </a:r>
            <a:r>
              <a:rPr lang="ru-RU" dirty="0" smtClean="0"/>
              <a:t>–это добровольное объединение учащихся школы, </a:t>
            </a:r>
            <a:r>
              <a:rPr lang="ru-RU" dirty="0"/>
              <a:t>к</a:t>
            </a:r>
            <a:r>
              <a:rPr lang="ru-RU" dirty="0" smtClean="0"/>
              <a:t>оторые стремятся совершенствовать  свои знания и стремятся приобрести навыки исследования и опытной деятельности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55977" y="1444294"/>
            <a:ext cx="4330824" cy="4842226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i="1" u="sng" dirty="0" smtClean="0"/>
              <a:t>Научное общество  </a:t>
            </a:r>
            <a:r>
              <a:rPr lang="ru-RU" dirty="0" smtClean="0"/>
              <a:t>имеет свою герб, гимн. 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Гимн написан в 2006 Никаноровой Натальей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Информационный стенд.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Страница на сайте школы.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Ведется летопись НОУ с 2000 года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7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043013" y="1269356"/>
            <a:ext cx="27892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23528" y="333375"/>
            <a:ext cx="8136904" cy="1084263"/>
          </a:xfrm>
        </p:spPr>
        <p:txBody>
          <a:bodyPr>
            <a:normAutofit/>
          </a:bodyPr>
          <a:lstStyle/>
          <a:p>
            <a:r>
              <a:rPr lang="ru-RU" dirty="0" smtClean="0"/>
              <a:t>      Герб                      Гимн                                                                 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46211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3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612845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Наше школьное научное общество широко сотрудничает с другими школами: МОУ СОШ № 7,50, 40, 21, гимназией №8, школой </a:t>
            </a:r>
            <a:r>
              <a:rPr lang="en-US" dirty="0" smtClean="0"/>
              <a:t>AL</a:t>
            </a:r>
            <a:r>
              <a:rPr lang="ru-RU" dirty="0" smtClean="0"/>
              <a:t>. НОУ «Пытливые умы» явилось инициатором проведения межшкольных научно-практических конференций, на которые приглашаются ребята и их научные руководители из вышеперечисленных учебных заведений Заволжского района.</a:t>
            </a:r>
            <a:endParaRPr lang="ru-RU" dirty="0"/>
          </a:p>
        </p:txBody>
      </p:sp>
      <p:pic>
        <p:nvPicPr>
          <p:cNvPr id="4098" name="Picture 2" descr="L:\4 кл.   (уч. год  2015-2016)\Науч. общество\IMG_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0" y="476672"/>
            <a:ext cx="4660868" cy="35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4 кл.   (уч. год  2015-2016)\Науч. общество\IMG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9344" y="3559328"/>
            <a:ext cx="35010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5527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2013 года наше  школьное научное общество сотрудничает с Тверской областной Рериховской организацией.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9928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9721" y="5279293"/>
            <a:ext cx="4748843" cy="1412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Жюри и участники конференции в рамках культурно-просветительской акции «Голос Твери в защиту планеты Земля»</a:t>
            </a:r>
            <a:endParaRPr lang="ru-RU" dirty="0"/>
          </a:p>
        </p:txBody>
      </p:sp>
      <p:pic>
        <p:nvPicPr>
          <p:cNvPr id="7" name="Рисунок 6" descr="F:\НОУ\рерих\учителя 052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5938461" cy="46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НОУ\рерих\учителя 061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84858"/>
            <a:ext cx="30861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2013 г.</a:t>
            </a:r>
            <a:r>
              <a:rPr lang="ru-RU" dirty="0" smtClean="0"/>
              <a:t> – </a:t>
            </a:r>
            <a:r>
              <a:rPr lang="ru-RU" dirty="0" err="1" smtClean="0"/>
              <a:t>Еронакова</a:t>
            </a:r>
            <a:r>
              <a:rPr lang="ru-RU" dirty="0" smtClean="0"/>
              <a:t> Марта – 8 </a:t>
            </a:r>
            <a:r>
              <a:rPr lang="ru-RU" dirty="0" err="1" smtClean="0"/>
              <a:t>кл</a:t>
            </a:r>
            <a:r>
              <a:rPr lang="ru-RU" dirty="0" smtClean="0"/>
              <a:t>.(музыка, история) – диплом, 2 место;</a:t>
            </a:r>
          </a:p>
          <a:p>
            <a:r>
              <a:rPr lang="ru-RU" dirty="0" err="1" smtClean="0"/>
              <a:t>Бууева</a:t>
            </a:r>
            <a:r>
              <a:rPr lang="ru-RU" dirty="0" smtClean="0"/>
              <a:t> </a:t>
            </a:r>
            <a:r>
              <a:rPr lang="ru-RU" dirty="0" err="1" smtClean="0"/>
              <a:t>Айшат</a:t>
            </a:r>
            <a:r>
              <a:rPr lang="ru-RU" dirty="0" smtClean="0"/>
              <a:t> – 11 </a:t>
            </a:r>
            <a:r>
              <a:rPr lang="ru-RU" dirty="0" err="1" smtClean="0"/>
              <a:t>кл</a:t>
            </a:r>
            <a:r>
              <a:rPr lang="ru-RU" dirty="0" smtClean="0"/>
              <a:t>. (биология) , диплом;</a:t>
            </a:r>
          </a:p>
          <a:p>
            <a:r>
              <a:rPr lang="ru-RU" dirty="0" smtClean="0"/>
              <a:t>Новикова Инна – 11 </a:t>
            </a:r>
            <a:r>
              <a:rPr lang="ru-RU" dirty="0" err="1" smtClean="0"/>
              <a:t>кл</a:t>
            </a:r>
            <a:r>
              <a:rPr lang="ru-RU" dirty="0" smtClean="0"/>
              <a:t>.(география) – диплом.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участники в рамках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Рериховского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конкурса «Культура – национальная идея России»</a:t>
            </a:r>
          </a:p>
          <a:p>
            <a:r>
              <a:rPr lang="ru-RU" b="1" dirty="0" smtClean="0"/>
              <a:t>2014 г</a:t>
            </a:r>
            <a:r>
              <a:rPr lang="ru-RU" dirty="0" smtClean="0"/>
              <a:t>. Ильина Мария – 11 </a:t>
            </a:r>
            <a:r>
              <a:rPr lang="ru-RU" dirty="0" err="1" smtClean="0"/>
              <a:t>кл</a:t>
            </a:r>
            <a:r>
              <a:rPr lang="ru-RU" dirty="0" smtClean="0"/>
              <a:t> (музыка) свидетельство</a:t>
            </a:r>
          </a:p>
          <a:p>
            <a:r>
              <a:rPr lang="ru-RU" dirty="0" smtClean="0"/>
              <a:t>Васильева Ксения – 8 </a:t>
            </a:r>
            <a:r>
              <a:rPr lang="ru-RU" dirty="0" err="1" smtClean="0"/>
              <a:t>кл</a:t>
            </a:r>
            <a:r>
              <a:rPr lang="ru-RU" dirty="0" smtClean="0"/>
              <a:t>. (история) свидетельство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Наши победители в рамках </a:t>
            </a:r>
            <a:r>
              <a:rPr lang="ru-RU" sz="2800" u="sng" dirty="0" err="1" smtClean="0"/>
              <a:t>Рериховского</a:t>
            </a:r>
            <a:r>
              <a:rPr lang="ru-RU" sz="2800" u="sng" dirty="0" smtClean="0"/>
              <a:t> конкурса «Жизнь и этика»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425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Неизменным является участие членов школьного научного общества в городской научно- практической конференции «Шаг в будущее». Среди участников не только старшеклассники, но и начальная школа.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756280"/>
            <a:ext cx="7772400" cy="1199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L:\3 кл.   (уч. год  2014-2015)\Шаг в будущее 2015\DSCN1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807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2013г.     Шумилин Андрей – 5 </a:t>
            </a:r>
            <a:r>
              <a:rPr lang="ru-RU" sz="2000" dirty="0" err="1" smtClean="0"/>
              <a:t>кл</a:t>
            </a:r>
            <a:r>
              <a:rPr lang="ru-RU" sz="2000" dirty="0" smtClean="0"/>
              <a:t>. (социология) – грамота;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</a:t>
            </a:r>
            <a:r>
              <a:rPr lang="ru-RU" sz="2000" dirty="0" err="1" smtClean="0"/>
              <a:t>Биберин</a:t>
            </a:r>
            <a:r>
              <a:rPr lang="ru-RU" sz="2000" dirty="0" smtClean="0"/>
              <a:t> Вадим – 5 </a:t>
            </a:r>
            <a:r>
              <a:rPr lang="ru-RU" sz="2000" dirty="0" err="1" smtClean="0"/>
              <a:t>кл</a:t>
            </a:r>
            <a:r>
              <a:rPr lang="ru-RU" sz="2000" dirty="0" smtClean="0"/>
              <a:t>. (русский язык) – грамота.</a:t>
            </a:r>
          </a:p>
          <a:p>
            <a:r>
              <a:rPr lang="ru-RU" sz="2000" dirty="0" smtClean="0"/>
              <a:t>2014г.     Горохов Артемий – 2 </a:t>
            </a:r>
            <a:r>
              <a:rPr lang="ru-RU" sz="2000" dirty="0" err="1" smtClean="0"/>
              <a:t>кл</a:t>
            </a:r>
            <a:r>
              <a:rPr lang="ru-RU" sz="2000" dirty="0" smtClean="0"/>
              <a:t>.(нач. школа) – 1 место</a:t>
            </a:r>
          </a:p>
          <a:p>
            <a:r>
              <a:rPr lang="ru-RU" sz="2000" dirty="0" smtClean="0"/>
              <a:t>2015г.      </a:t>
            </a:r>
            <a:r>
              <a:rPr lang="ru-RU" sz="2000" dirty="0" err="1" smtClean="0"/>
              <a:t>Биберин</a:t>
            </a:r>
            <a:r>
              <a:rPr lang="ru-RU" sz="2000" dirty="0" smtClean="0"/>
              <a:t> Вадим- 8 </a:t>
            </a:r>
            <a:r>
              <a:rPr lang="ru-RU" sz="2000" dirty="0" err="1" smtClean="0"/>
              <a:t>кл</a:t>
            </a:r>
            <a:r>
              <a:rPr lang="ru-RU" sz="2000" dirty="0" smtClean="0"/>
              <a:t>.(история)- 1 место;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Шумилин Андрей- 8 </a:t>
            </a:r>
            <a:r>
              <a:rPr lang="ru-RU" sz="2000" dirty="0" err="1" smtClean="0"/>
              <a:t>кл</a:t>
            </a:r>
            <a:r>
              <a:rPr lang="ru-RU" sz="2000" dirty="0" smtClean="0"/>
              <a:t>.(социология)- 1 место;</a:t>
            </a:r>
          </a:p>
          <a:p>
            <a:r>
              <a:rPr lang="ru-RU" sz="2000" dirty="0" smtClean="0"/>
              <a:t>                </a:t>
            </a:r>
            <a:r>
              <a:rPr lang="ru-RU" sz="2000" dirty="0" err="1" smtClean="0"/>
              <a:t>Пищелёва</a:t>
            </a:r>
            <a:r>
              <a:rPr lang="ru-RU" sz="2000" dirty="0" smtClean="0"/>
              <a:t> Дарья – 4 </a:t>
            </a:r>
            <a:r>
              <a:rPr lang="ru-RU" sz="2000" dirty="0" err="1" smtClean="0"/>
              <a:t>кл</a:t>
            </a:r>
            <a:r>
              <a:rPr lang="ru-RU" sz="2000" dirty="0" smtClean="0"/>
              <a:t>.(</a:t>
            </a:r>
            <a:r>
              <a:rPr lang="ru-RU" sz="2000" dirty="0" err="1" smtClean="0"/>
              <a:t>окр</a:t>
            </a:r>
            <a:r>
              <a:rPr lang="ru-RU" sz="2000" dirty="0" smtClean="0"/>
              <a:t>. мир)-1место</a:t>
            </a:r>
          </a:p>
          <a:p>
            <a:r>
              <a:rPr lang="ru-RU" sz="2000" dirty="0" smtClean="0"/>
              <a:t>2016 г.     Журавлёва Мария – 6 </a:t>
            </a:r>
            <a:r>
              <a:rPr lang="ru-RU" sz="2000" dirty="0" err="1" smtClean="0"/>
              <a:t>кл</a:t>
            </a:r>
            <a:r>
              <a:rPr lang="ru-RU" sz="2000" dirty="0" smtClean="0"/>
              <a:t>.(русский язык)- 2 место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Победители городского конкурса научно-исследовательских работ «Шаг в будущее»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55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451</TotalTime>
  <Words>583</Words>
  <Application>Microsoft Office PowerPoint</Application>
  <PresentationFormat>Экран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   НОУ «Пытливые умы» МОУ СОШ №15</vt:lpstr>
      <vt:lpstr> Школьному НОУ  «Пытливые умы»15 лет</vt:lpstr>
      <vt:lpstr>      Герб                      Гимн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Наши победители в рамках Рериховского конкурса «Жизнь и этика»</vt:lpstr>
      <vt:lpstr>Неизменным является участие членов школьного научного общества в городской научно- практической конференции «Шаг в будущее». Среди участников не только старшеклассники, но и начальная школа.</vt:lpstr>
      <vt:lpstr>Победители городского конкурса научно-исследовательских работ «Шаг в будущее»</vt:lpstr>
      <vt:lpstr>Школьная научно-практическая конференция «Шаг в будущее»</vt:lpstr>
      <vt:lpstr>Презентация PowerPoint</vt:lpstr>
      <vt:lpstr>Презентация PowerPoint</vt:lpstr>
      <vt:lpstr>Презентация PowerPoint</vt:lpstr>
      <vt:lpstr>Наши победители</vt:lpstr>
      <vt:lpstr>Влияние работы в НОУ на развитие личности школьника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Пингвины Адели</dc:title>
  <dc:creator>Reno</dc:creator>
  <cp:lastModifiedBy>Настя</cp:lastModifiedBy>
  <cp:revision>59</cp:revision>
  <dcterms:created xsi:type="dcterms:W3CDTF">2013-03-20T06:52:44Z</dcterms:created>
  <dcterms:modified xsi:type="dcterms:W3CDTF">2016-04-12T17:00:59Z</dcterms:modified>
</cp:coreProperties>
</file>