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4" r:id="rId6"/>
    <p:sldId id="266" r:id="rId7"/>
    <p:sldId id="267" r:id="rId8"/>
    <p:sldId id="268" r:id="rId9"/>
    <p:sldId id="269" r:id="rId10"/>
    <p:sldId id="270" r:id="rId11"/>
    <p:sldId id="271" r:id="rId12"/>
    <p:sldId id="260" r:id="rId13"/>
    <p:sldId id="261" r:id="rId14"/>
    <p:sldId id="262" r:id="rId15"/>
    <p:sldId id="263" r:id="rId16"/>
    <p:sldId id="265"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07.02.2022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620688"/>
            <a:ext cx="7406640" cy="1872208"/>
          </a:xfrm>
        </p:spPr>
        <p:txBody>
          <a:bodyPr>
            <a:normAutofit/>
          </a:bodyPr>
          <a:lstStyle/>
          <a:p>
            <a:pPr algn="ctr"/>
            <a:r>
              <a:rPr lang="ru-RU" sz="2800" b="1" dirty="0" smtClean="0">
                <a:solidFill>
                  <a:schemeClr val="accent1">
                    <a:lumMod val="75000"/>
                  </a:schemeClr>
                </a:solidFill>
              </a:rPr>
              <a:t>Упражнения на преодоление или снижение тревожности при подготовке и сдаче ЕГЭ и ОГЭ</a:t>
            </a:r>
            <a:endParaRPr lang="ru-RU" sz="2800" b="1" dirty="0">
              <a:solidFill>
                <a:schemeClr val="accent1">
                  <a:lumMod val="75000"/>
                </a:schemeClr>
              </a:solidFill>
            </a:endParaRPr>
          </a:p>
        </p:txBody>
      </p:sp>
      <p:sp>
        <p:nvSpPr>
          <p:cNvPr id="3" name="Подзаголовок 2"/>
          <p:cNvSpPr>
            <a:spLocks noGrp="1"/>
          </p:cNvSpPr>
          <p:nvPr>
            <p:ph type="subTitle" idx="1"/>
          </p:nvPr>
        </p:nvSpPr>
        <p:spPr>
          <a:xfrm>
            <a:off x="1432560" y="1988840"/>
            <a:ext cx="7406640" cy="4464496"/>
          </a:xfrm>
        </p:spPr>
        <p:txBody>
          <a:bodyPr/>
          <a:lstStyle/>
          <a:p>
            <a:pPr algn="r"/>
            <a:endParaRPr lang="ru-RU" b="1" dirty="0" smtClean="0"/>
          </a:p>
          <a:p>
            <a:pPr algn="r"/>
            <a:endParaRPr lang="ru-RU" b="1" dirty="0" smtClean="0"/>
          </a:p>
          <a:p>
            <a:pPr algn="r"/>
            <a:r>
              <a:rPr lang="ru-RU" b="1" dirty="0" smtClean="0"/>
              <a:t>Составила:</a:t>
            </a:r>
          </a:p>
          <a:p>
            <a:pPr algn="r"/>
            <a:r>
              <a:rPr lang="ru-RU" b="1" dirty="0" smtClean="0"/>
              <a:t>учитель МБОУ СШ № 55</a:t>
            </a:r>
          </a:p>
          <a:p>
            <a:pPr algn="r"/>
            <a:r>
              <a:rPr lang="ru-RU" b="1" dirty="0" smtClean="0"/>
              <a:t>г.  Твери</a:t>
            </a:r>
          </a:p>
          <a:p>
            <a:pPr algn="r"/>
            <a:r>
              <a:rPr lang="ru-RU" b="1" dirty="0" smtClean="0"/>
              <a:t>Степанова Н.Ю.</a:t>
            </a:r>
          </a:p>
          <a:p>
            <a:pPr algn="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Упражнения для снятия нервно – психического напряжения</a:t>
            </a:r>
            <a:endParaRPr lang="ru-RU" dirty="0"/>
          </a:p>
        </p:txBody>
      </p:sp>
      <p:sp>
        <p:nvSpPr>
          <p:cNvPr id="3" name="Содержимое 2"/>
          <p:cNvSpPr>
            <a:spLocks noGrp="1"/>
          </p:cNvSpPr>
          <p:nvPr>
            <p:ph idx="1"/>
          </p:nvPr>
        </p:nvSpPr>
        <p:spPr/>
        <p:txBody>
          <a:bodyPr>
            <a:normAutofit fontScale="55000" lnSpcReduction="20000"/>
          </a:bodyPr>
          <a:lstStyle/>
          <a:p>
            <a:pPr algn="just"/>
            <a:endParaRPr lang="ru-RU" b="1" dirty="0" smtClean="0">
              <a:solidFill>
                <a:srgbClr val="7030A0"/>
              </a:solidFill>
            </a:endParaRPr>
          </a:p>
          <a:p>
            <a:pPr algn="just">
              <a:buFont typeface="Wingdings" pitchFamily="2" charset="2"/>
              <a:buChar char="q"/>
            </a:pPr>
            <a:r>
              <a:rPr lang="ru-RU" sz="3800" b="1" dirty="0" smtClean="0">
                <a:solidFill>
                  <a:srgbClr val="7030A0"/>
                </a:solidFill>
              </a:rPr>
              <a:t>«Внутренний луч».</a:t>
            </a:r>
          </a:p>
          <a:p>
            <a:pPr algn="just">
              <a:buNone/>
            </a:pPr>
            <a:r>
              <a:rPr lang="ru-RU" sz="3800" b="1" dirty="0" smtClean="0">
                <a:solidFill>
                  <a:srgbClr val="7030A0"/>
                </a:solidFill>
              </a:rPr>
              <a:t>  </a:t>
            </a:r>
          </a:p>
          <a:p>
            <a:pPr algn="just">
              <a:buNone/>
            </a:pPr>
            <a:r>
              <a:rPr lang="ru-RU" sz="3800" b="1" dirty="0" smtClean="0">
                <a:solidFill>
                  <a:srgbClr val="7030A0"/>
                </a:solidFill>
              </a:rPr>
              <a:t>     Сядьте в удобное кресло и закройте глаза. Представьте, что в верхней части Вашей головы возникает светлый луч, который медленно и последовательно движется сверху вниз и теплым, ровным и расслабленным светом изнутри освещает Ваше лицо, шею и плечи. По мере движения луча разглаживаются складки бровей и зажимы в области губ, расслабляются мышцы лица, исчезает напряжение в области затылка, освобождаются от напряжения плечи. Внутренний луч формирует Вашу новую внешность - </a:t>
            </a:r>
            <a:r>
              <a:rPr lang="ru-RU" sz="3800" b="1" dirty="0" err="1" smtClean="0">
                <a:solidFill>
                  <a:srgbClr val="7030A0"/>
                </a:solidFill>
              </a:rPr>
              <a:t>внешность</a:t>
            </a:r>
            <a:r>
              <a:rPr lang="ru-RU" sz="3800" b="1" dirty="0" smtClean="0">
                <a:solidFill>
                  <a:srgbClr val="7030A0"/>
                </a:solidFill>
              </a:rPr>
              <a:t> спокойного и уверенного в себе человека, удовлетворенного собой и своей жизнью. Заканчивайте упражнение словами: «Я стал новым человеком! Молодым и здоровым! Спокойным и стабильным!»</a:t>
            </a:r>
            <a:br>
              <a:rPr lang="ru-RU" sz="3800" b="1" dirty="0" smtClean="0">
                <a:solidFill>
                  <a:srgbClr val="7030A0"/>
                </a:solidFill>
              </a:rPr>
            </a:br>
            <a:endParaRPr lang="ru-RU" sz="3800" b="1"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Упражнения для снятия нервно – психического напряжения</a:t>
            </a:r>
            <a:endParaRPr lang="ru-RU" dirty="0"/>
          </a:p>
        </p:txBody>
      </p:sp>
      <p:sp>
        <p:nvSpPr>
          <p:cNvPr id="3" name="Содержимое 2"/>
          <p:cNvSpPr>
            <a:spLocks noGrp="1"/>
          </p:cNvSpPr>
          <p:nvPr>
            <p:ph idx="1"/>
          </p:nvPr>
        </p:nvSpPr>
        <p:spPr>
          <a:xfrm>
            <a:off x="1435608" y="1447800"/>
            <a:ext cx="7456872" cy="5005536"/>
          </a:xfrm>
        </p:spPr>
        <p:txBody>
          <a:bodyPr>
            <a:normAutofit fontScale="25000" lnSpcReduction="20000"/>
          </a:bodyPr>
          <a:lstStyle/>
          <a:p>
            <a:pPr algn="just"/>
            <a:r>
              <a:rPr lang="ru-RU" sz="5600" b="1" u="sng" dirty="0" smtClean="0">
                <a:solidFill>
                  <a:srgbClr val="7030A0"/>
                </a:solidFill>
              </a:rPr>
              <a:t>Упражнение «</a:t>
            </a:r>
            <a:r>
              <a:rPr lang="ru-RU" sz="5600" b="1" u="sng" dirty="0" err="1" smtClean="0">
                <a:solidFill>
                  <a:srgbClr val="7030A0"/>
                </a:solidFill>
              </a:rPr>
              <a:t>Антистрессовая</a:t>
            </a:r>
            <a:r>
              <a:rPr lang="ru-RU" sz="5600" b="1" u="sng" dirty="0" smtClean="0">
                <a:solidFill>
                  <a:srgbClr val="7030A0"/>
                </a:solidFill>
              </a:rPr>
              <a:t>  релаксация»</a:t>
            </a:r>
            <a:endParaRPr lang="ru-RU" sz="5600" dirty="0" smtClean="0">
              <a:solidFill>
                <a:srgbClr val="7030A0"/>
              </a:solidFill>
            </a:endParaRPr>
          </a:p>
          <a:p>
            <a:pPr algn="just"/>
            <a:r>
              <a:rPr lang="ru-RU" sz="5600" dirty="0" smtClean="0">
                <a:solidFill>
                  <a:srgbClr val="7030A0"/>
                </a:solidFill>
              </a:rPr>
              <a:t>Упражнение выполняется поэтапно:</a:t>
            </a:r>
          </a:p>
          <a:p>
            <a:pPr lvl="0" algn="just"/>
            <a:r>
              <a:rPr lang="ru-RU" sz="5600" dirty="0" smtClean="0">
                <a:solidFill>
                  <a:srgbClr val="7030A0"/>
                </a:solidFill>
              </a:rPr>
              <a:t>Нужно лечь или сесть поудобнее в тихом, слабо освещённом помещении.</a:t>
            </a:r>
          </a:p>
          <a:p>
            <a:pPr lvl="0" algn="just"/>
            <a:r>
              <a:rPr lang="ru-RU" sz="5600" dirty="0" smtClean="0">
                <a:solidFill>
                  <a:srgbClr val="7030A0"/>
                </a:solidFill>
              </a:rPr>
              <a:t>Закрыть глаза, дышать медленно и глубоко. Сделать вдох и примерно на 10 секунд задержать дыхание. Выдыхать не торопясь, следить за расслаблением и мысленно говорить себе: «Вдох и выдох, как прилив и отлив». Повторить эту процедуру 5-6 раз. Затем отдохнуть около 20 секунд.</a:t>
            </a:r>
          </a:p>
          <a:p>
            <a:pPr lvl="0" algn="just"/>
            <a:r>
              <a:rPr lang="ru-RU" sz="5600" dirty="0" smtClean="0">
                <a:solidFill>
                  <a:srgbClr val="7030A0"/>
                </a:solidFill>
              </a:rPr>
              <a:t>Волевым усилием сокращать отдельные мышцы или их группы. Сокращение удерживать до 10 секунд, потом расслабить мышцы. Таким образом пройтись по всему телу. Повторить данную процедуру трижды, отрешиться от всего, думать о расслаблении мышц тела.</a:t>
            </a:r>
          </a:p>
          <a:p>
            <a:pPr lvl="0" algn="just"/>
            <a:r>
              <a:rPr lang="ru-RU" sz="5600" dirty="0" smtClean="0">
                <a:solidFill>
                  <a:srgbClr val="7030A0"/>
                </a:solidFill>
              </a:rPr>
              <a:t>Попробовать как можно конкретнее представить себе ощущение расслабленности, пронизывающее от пальцев ног, через икры, бёдра, туловище до головы. Повторять про себя: «Я успокаиваюсь, мне приятно».</a:t>
            </a:r>
          </a:p>
          <a:p>
            <a:pPr lvl="0" algn="just"/>
            <a:r>
              <a:rPr lang="ru-RU" sz="5600" dirty="0" smtClean="0">
                <a:solidFill>
                  <a:srgbClr val="7030A0"/>
                </a:solidFill>
              </a:rPr>
              <a:t>Представить себе, что ощущение расслабленности проникает во все части тела. Почувствовать, как напряжение покидает тело. Как расслабляются плечи, шея, лицевые мускулы (рот может быть приоткрыт). Наслаждаться испытываемым ощущением около 30 секунд.</a:t>
            </a:r>
          </a:p>
          <a:p>
            <a:pPr lvl="0" algn="just"/>
            <a:r>
              <a:rPr lang="ru-RU" sz="5600" dirty="0" smtClean="0">
                <a:solidFill>
                  <a:srgbClr val="7030A0"/>
                </a:solidFill>
              </a:rPr>
              <a:t>Сосчитать до 10, мысленно говоря себе, что с каждой последующей цифрой мышцы всё более расслабляются.</a:t>
            </a:r>
          </a:p>
          <a:p>
            <a:pPr lvl="0" algn="just"/>
            <a:r>
              <a:rPr lang="ru-RU" sz="5600" dirty="0" smtClean="0">
                <a:solidFill>
                  <a:srgbClr val="7030A0"/>
                </a:solidFill>
              </a:rPr>
              <a:t>Наступает «пробуждение». Сосчитать до 20. Говорите себе: «Когда я досчитаю до 20, мои глаза откроются, я буду чувствовать себя бодрым».</a:t>
            </a:r>
          </a:p>
          <a:p>
            <a:pPr algn="just">
              <a:buNone/>
            </a:pPr>
            <a:r>
              <a:rPr lang="ru-RU" sz="5600" dirty="0" smtClean="0">
                <a:solidFill>
                  <a:srgbClr val="7030A0"/>
                </a:solidFill>
              </a:rPr>
              <a:t> </a:t>
            </a:r>
          </a:p>
          <a:p>
            <a:pPr algn="just"/>
            <a:r>
              <a:rPr lang="ru-RU" sz="5600" dirty="0" smtClean="0">
                <a:solidFill>
                  <a:srgbClr val="7030A0"/>
                </a:solidFill>
              </a:rPr>
              <a:t>Это упражнение рекомендуется выполнять 2-3 раза в неделю.</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b="1" dirty="0" err="1" smtClean="0">
                <a:solidFill>
                  <a:schemeClr val="accent1"/>
                </a:solidFill>
              </a:rPr>
              <a:t>Кинезиологические</a:t>
            </a:r>
            <a:r>
              <a:rPr lang="ru-RU" sz="2700" b="1" dirty="0" smtClean="0">
                <a:solidFill>
                  <a:schemeClr val="accent1"/>
                </a:solidFill>
              </a:rPr>
              <a:t> упражнения -</a:t>
            </a:r>
            <a:br>
              <a:rPr lang="ru-RU" sz="2700" b="1" dirty="0" smtClean="0">
                <a:solidFill>
                  <a:schemeClr val="accent1"/>
                </a:solidFill>
              </a:rPr>
            </a:br>
            <a:r>
              <a:rPr lang="ru-RU" sz="2700" b="1" dirty="0" smtClean="0">
                <a:solidFill>
                  <a:schemeClr val="accent1"/>
                </a:solidFill>
              </a:rPr>
              <a:t>приёмы, мобилизующие интеллектуальные возможности школьников при сдаче экзаменов</a:t>
            </a:r>
            <a:endParaRPr lang="ru-RU" dirty="0">
              <a:solidFill>
                <a:schemeClr val="accent1"/>
              </a:solidFill>
            </a:endParaRPr>
          </a:p>
        </p:txBody>
      </p:sp>
      <p:sp>
        <p:nvSpPr>
          <p:cNvPr id="3" name="Содержимое 2"/>
          <p:cNvSpPr>
            <a:spLocks noGrp="1"/>
          </p:cNvSpPr>
          <p:nvPr>
            <p:ph idx="1"/>
          </p:nvPr>
        </p:nvSpPr>
        <p:spPr/>
        <p:txBody>
          <a:bodyPr>
            <a:normAutofit fontScale="62500" lnSpcReduction="20000"/>
          </a:bodyPr>
          <a:lstStyle/>
          <a:p>
            <a:pPr>
              <a:buNone/>
            </a:pPr>
            <a:endParaRPr lang="ru-RU" b="1" dirty="0" smtClean="0"/>
          </a:p>
          <a:p>
            <a:pPr algn="just">
              <a:buFont typeface="Wingdings" pitchFamily="2" charset="2"/>
              <a:buChar char="v"/>
            </a:pPr>
            <a:r>
              <a:rPr lang="ru-RU" b="1" dirty="0" smtClean="0">
                <a:solidFill>
                  <a:schemeClr val="accent2">
                    <a:lumMod val="75000"/>
                  </a:schemeClr>
                </a:solidFill>
              </a:rPr>
              <a:t>Проблема, с которой сталкиваются школьники, попавшие в стрессовую ситуацию, - это нарушение гармоничной работы левого и правого полушарий.</a:t>
            </a:r>
          </a:p>
          <a:p>
            <a:pPr algn="just">
              <a:buNone/>
            </a:pPr>
            <a:r>
              <a:rPr lang="ru-RU" b="1" dirty="0" smtClean="0">
                <a:solidFill>
                  <a:schemeClr val="accent2">
                    <a:lumMod val="75000"/>
                  </a:schemeClr>
                </a:solidFill>
              </a:rPr>
              <a:t>      </a:t>
            </a:r>
            <a:r>
              <a:rPr lang="ru-RU" b="1" u="sng" dirty="0" smtClean="0">
                <a:solidFill>
                  <a:schemeClr val="accent2">
                    <a:lumMod val="75000"/>
                  </a:schemeClr>
                </a:solidFill>
              </a:rPr>
              <a:t>Упражнение 1.</a:t>
            </a:r>
          </a:p>
          <a:p>
            <a:pPr algn="just">
              <a:buFont typeface="Wingdings" pitchFamily="2" charset="2"/>
              <a:buChar char="v"/>
            </a:pPr>
            <a:r>
              <a:rPr lang="ru-RU" b="1" dirty="0" smtClean="0">
                <a:solidFill>
                  <a:schemeClr val="accent2">
                    <a:lumMod val="75000"/>
                  </a:schemeClr>
                </a:solidFill>
              </a:rPr>
              <a:t>Цель: стимуляция познавательных способностей.</a:t>
            </a:r>
            <a:br>
              <a:rPr lang="ru-RU" b="1" dirty="0" smtClean="0">
                <a:solidFill>
                  <a:schemeClr val="accent2">
                    <a:lumMod val="75000"/>
                  </a:schemeClr>
                </a:solidFill>
              </a:rPr>
            </a:br>
            <a:endParaRPr lang="ru-RU" b="1" dirty="0" smtClean="0">
              <a:solidFill>
                <a:schemeClr val="accent2">
                  <a:lumMod val="75000"/>
                </a:schemeClr>
              </a:solidFill>
            </a:endParaRPr>
          </a:p>
          <a:p>
            <a:pPr algn="just">
              <a:buFont typeface="Wingdings" pitchFamily="2" charset="2"/>
              <a:buChar char="v"/>
            </a:pPr>
            <a:r>
              <a:rPr lang="ru-RU" b="1" u="sng" dirty="0" smtClean="0">
                <a:solidFill>
                  <a:schemeClr val="accent2">
                    <a:lumMod val="75000"/>
                  </a:schemeClr>
                </a:solidFill>
              </a:rPr>
              <a:t>Инструкция:</a:t>
            </a:r>
            <a:r>
              <a:rPr lang="ru-RU" b="1" dirty="0" smtClean="0">
                <a:solidFill>
                  <a:schemeClr val="accent2">
                    <a:lumMod val="75000"/>
                  </a:schemeClr>
                </a:solidFill>
              </a:rPr>
              <a:t> </a:t>
            </a:r>
          </a:p>
          <a:p>
            <a:pPr algn="just">
              <a:buFont typeface="Wingdings" pitchFamily="2" charset="2"/>
              <a:buChar char="v"/>
            </a:pPr>
            <a:r>
              <a:rPr lang="ru-RU" b="1" dirty="0" smtClean="0">
                <a:solidFill>
                  <a:schemeClr val="accent2">
                    <a:lumMod val="75000"/>
                  </a:schemeClr>
                </a:solidFill>
              </a:rPr>
              <a:t>Большим и указательным пальцами одной руки с силой сдавливаем фалангу каждого пальца другой руки, начиная с ногтевой фаланги, сначала в тыльно-ладонной, затем в межпальцевой плоскости. Потом меняем руки.</a:t>
            </a:r>
            <a:br>
              <a:rPr lang="ru-RU" b="1" dirty="0" smtClean="0">
                <a:solidFill>
                  <a:schemeClr val="accent2">
                    <a:lumMod val="75000"/>
                  </a:schemeClr>
                </a:solidFill>
              </a:rPr>
            </a:br>
            <a:r>
              <a:rPr lang="ru-RU" b="1" dirty="0" smtClean="0">
                <a:solidFill>
                  <a:schemeClr val="accent2">
                    <a:lumMod val="75000"/>
                  </a:schemeClr>
                </a:solidFill>
              </a:rPr>
              <a:t>Большим пальцем правой руки нажимаем на середину левой ладони. С ощутимым нажимом совершаем круговые движения от центра ладони к периферии, по спирали с выходом на большой палец. Затем то же другой рукой.</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b="1" dirty="0" err="1" smtClean="0">
                <a:solidFill>
                  <a:schemeClr val="accent1"/>
                </a:solidFill>
              </a:rPr>
              <a:t>Кинезиологические</a:t>
            </a:r>
            <a:r>
              <a:rPr lang="ru-RU" sz="2000" b="1" dirty="0" smtClean="0">
                <a:solidFill>
                  <a:schemeClr val="accent1"/>
                </a:solidFill>
              </a:rPr>
              <a:t> упражнения -</a:t>
            </a:r>
            <a:br>
              <a:rPr lang="ru-RU" sz="2000" b="1" dirty="0" smtClean="0">
                <a:solidFill>
                  <a:schemeClr val="accent1"/>
                </a:solidFill>
              </a:rPr>
            </a:br>
            <a:r>
              <a:rPr lang="ru-RU" sz="2000" b="1" dirty="0" smtClean="0">
                <a:solidFill>
                  <a:schemeClr val="accent1"/>
                </a:solidFill>
              </a:rPr>
              <a:t>приёмы, мобилизующие интеллектуальные возможности школьников при сдаче экзаменов</a:t>
            </a:r>
            <a:endParaRPr lang="ru-RU" sz="2000" dirty="0"/>
          </a:p>
        </p:txBody>
      </p:sp>
      <p:sp>
        <p:nvSpPr>
          <p:cNvPr id="3" name="Содержимое 2"/>
          <p:cNvSpPr>
            <a:spLocks noGrp="1"/>
          </p:cNvSpPr>
          <p:nvPr>
            <p:ph idx="1"/>
          </p:nvPr>
        </p:nvSpPr>
        <p:spPr/>
        <p:txBody>
          <a:bodyPr>
            <a:normAutofit fontScale="47500" lnSpcReduction="20000"/>
          </a:bodyPr>
          <a:lstStyle/>
          <a:p>
            <a:pPr algn="just">
              <a:buNone/>
            </a:pPr>
            <a:r>
              <a:rPr lang="ru-RU" sz="3400" b="1" dirty="0" smtClean="0">
                <a:solidFill>
                  <a:srgbClr val="7030A0"/>
                </a:solidFill>
              </a:rPr>
              <a:t>      </a:t>
            </a:r>
          </a:p>
          <a:p>
            <a:pPr algn="just">
              <a:buFont typeface="Wingdings" pitchFamily="2" charset="2"/>
              <a:buChar char="q"/>
            </a:pPr>
            <a:r>
              <a:rPr lang="ru-RU" sz="3400" b="1" dirty="0" smtClean="0">
                <a:solidFill>
                  <a:srgbClr val="7030A0"/>
                </a:solidFill>
              </a:rPr>
              <a:t>       </a:t>
            </a:r>
            <a:r>
              <a:rPr lang="ru-RU" sz="3400" b="1" u="sng" dirty="0" smtClean="0">
                <a:solidFill>
                  <a:srgbClr val="7030A0"/>
                </a:solidFill>
              </a:rPr>
              <a:t>Упражнение 2 . «Перекрёстный шаг»</a:t>
            </a:r>
          </a:p>
          <a:p>
            <a:pPr algn="just">
              <a:buFont typeface="Wingdings" pitchFamily="2" charset="2"/>
              <a:buChar char="q"/>
            </a:pPr>
            <a:r>
              <a:rPr lang="ru-RU" sz="3400" b="1" dirty="0" smtClean="0">
                <a:solidFill>
                  <a:srgbClr val="7030A0"/>
                </a:solidFill>
              </a:rPr>
              <a:t>Цель - гармонизация работы правого и левого полушарий</a:t>
            </a:r>
          </a:p>
          <a:p>
            <a:pPr algn="just">
              <a:buFont typeface="Wingdings" pitchFamily="2" charset="2"/>
              <a:buChar char="q"/>
            </a:pPr>
            <a:r>
              <a:rPr lang="ru-RU" sz="3400" b="1" dirty="0" smtClean="0">
                <a:solidFill>
                  <a:srgbClr val="7030A0"/>
                </a:solidFill>
              </a:rPr>
              <a:t>Имитируем ходьбу на месте, поднимая колено чуть выше, чем обычно.</a:t>
            </a:r>
          </a:p>
          <a:p>
            <a:pPr algn="just">
              <a:buFont typeface="Wingdings" pitchFamily="2" charset="2"/>
              <a:buChar char="q"/>
            </a:pPr>
            <a:r>
              <a:rPr lang="ru-RU" sz="3400" b="1" dirty="0" smtClean="0">
                <a:solidFill>
                  <a:srgbClr val="7030A0"/>
                </a:solidFill>
              </a:rPr>
              <a:t>Каждый раз, когда колено находится в наивысшей точке, кладем на него противоположную руку. Одним словом, соприкасаются то левое колено с правой рукой, то правое колено с левой рукой. Для эффективности в момент взмаха можно подниматься на опорной ноге на цыпочки.</a:t>
            </a:r>
          </a:p>
          <a:p>
            <a:pPr algn="just">
              <a:buFont typeface="Wingdings" pitchFamily="2" charset="2"/>
              <a:buChar char="q"/>
            </a:pPr>
            <a:r>
              <a:rPr lang="ru-RU" sz="3400" b="1" dirty="0" smtClean="0">
                <a:solidFill>
                  <a:srgbClr val="7030A0"/>
                </a:solidFill>
              </a:rPr>
              <a:t>Обязательное условие выполнения этого упражнения - двигаться не быстро, а в удобном темпе и с удовольствием.</a:t>
            </a:r>
          </a:p>
          <a:p>
            <a:pPr algn="just">
              <a:buFont typeface="Wingdings" pitchFamily="2" charset="2"/>
              <a:buChar char="q"/>
            </a:pPr>
            <a:r>
              <a:rPr lang="ru-RU" sz="3400" b="1" dirty="0" smtClean="0">
                <a:solidFill>
                  <a:srgbClr val="7030A0"/>
                </a:solidFill>
              </a:rPr>
              <a:t>Если нет возможности сделать «перекрестный шаг», а ситуация требует немедленной сосредоточенности, то можно применить</a:t>
            </a:r>
          </a:p>
          <a:p>
            <a:pPr algn="just">
              <a:buFont typeface="Wingdings" pitchFamily="2" charset="2"/>
              <a:buChar char="q"/>
            </a:pPr>
            <a:r>
              <a:rPr lang="ru-RU" sz="3400" b="1" u="sng" dirty="0" smtClean="0">
                <a:solidFill>
                  <a:srgbClr val="7030A0"/>
                </a:solidFill>
              </a:rPr>
              <a:t>следующий прием</a:t>
            </a:r>
            <a:r>
              <a:rPr lang="ru-RU" sz="3400" b="1" dirty="0" smtClean="0">
                <a:solidFill>
                  <a:srgbClr val="7030A0"/>
                </a:solidFill>
              </a:rPr>
              <a:t>:</a:t>
            </a:r>
          </a:p>
          <a:p>
            <a:pPr algn="just">
              <a:buFont typeface="Wingdings" pitchFamily="2" charset="2"/>
              <a:buChar char="q"/>
            </a:pPr>
            <a:r>
              <a:rPr lang="ru-RU" sz="3400" b="1" dirty="0" smtClean="0">
                <a:solidFill>
                  <a:srgbClr val="7030A0"/>
                </a:solidFill>
              </a:rPr>
              <a:t>        </a:t>
            </a:r>
            <a:r>
              <a:rPr lang="ru-RU" sz="3400" b="1" u="sng" dirty="0" smtClean="0">
                <a:solidFill>
                  <a:srgbClr val="7030A0"/>
                </a:solidFill>
              </a:rPr>
              <a:t>Упражнение 3.</a:t>
            </a:r>
          </a:p>
          <a:p>
            <a:pPr algn="just">
              <a:buFont typeface="Wingdings" pitchFamily="2" charset="2"/>
              <a:buChar char="q"/>
            </a:pPr>
            <a:r>
              <a:rPr lang="ru-RU" sz="3400" b="1" dirty="0" smtClean="0">
                <a:solidFill>
                  <a:srgbClr val="7030A0"/>
                </a:solidFill>
              </a:rPr>
              <a:t>Можно нарисовать на чистом листе бумаги косой крест, похожий на букву «Х», несколько минут созерцать его. Эффект будет слабее, чем от физических упражнений, однако поможет согласованности работы левого и правого полушарий.</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err="1" smtClean="0">
                <a:solidFill>
                  <a:schemeClr val="accent1"/>
                </a:solidFill>
              </a:rPr>
              <a:t>Кинезиологические</a:t>
            </a:r>
            <a:r>
              <a:rPr lang="ru-RU" sz="2400" b="1" dirty="0" smtClean="0">
                <a:solidFill>
                  <a:schemeClr val="accent1"/>
                </a:solidFill>
              </a:rPr>
              <a:t> упражнения -</a:t>
            </a:r>
            <a:br>
              <a:rPr lang="ru-RU" sz="2400" b="1" dirty="0" smtClean="0">
                <a:solidFill>
                  <a:schemeClr val="accent1"/>
                </a:solidFill>
              </a:rPr>
            </a:br>
            <a:r>
              <a:rPr lang="ru-RU" sz="2400" b="1" dirty="0" smtClean="0">
                <a:solidFill>
                  <a:schemeClr val="accent1"/>
                </a:solidFill>
              </a:rPr>
              <a:t>приёмы, мобилизующие интеллектуальные возможности школьников при сдаче экзаменов</a:t>
            </a:r>
            <a:endParaRPr lang="ru-RU" sz="2400" dirty="0"/>
          </a:p>
        </p:txBody>
      </p:sp>
      <p:sp>
        <p:nvSpPr>
          <p:cNvPr id="3" name="Содержимое 2"/>
          <p:cNvSpPr>
            <a:spLocks noGrp="1"/>
          </p:cNvSpPr>
          <p:nvPr>
            <p:ph idx="1"/>
          </p:nvPr>
        </p:nvSpPr>
        <p:spPr/>
        <p:txBody>
          <a:bodyPr>
            <a:normAutofit fontScale="40000" lnSpcReduction="20000"/>
          </a:bodyPr>
          <a:lstStyle/>
          <a:p>
            <a:pPr algn="just"/>
            <a:endParaRPr lang="ru-RU" sz="3800" b="1" dirty="0" smtClean="0">
              <a:solidFill>
                <a:srgbClr val="7030A0"/>
              </a:solidFill>
            </a:endParaRPr>
          </a:p>
          <a:p>
            <a:pPr algn="just"/>
            <a:r>
              <a:rPr lang="ru-RU" sz="3800" b="1" u="sng" dirty="0" smtClean="0">
                <a:solidFill>
                  <a:srgbClr val="7030A0"/>
                </a:solidFill>
              </a:rPr>
              <a:t>Упражнение  4. «Ленивые восьмерки».</a:t>
            </a:r>
          </a:p>
          <a:p>
            <a:pPr algn="just"/>
            <a:r>
              <a:rPr lang="ru-RU" sz="3800" b="1" dirty="0" smtClean="0">
                <a:solidFill>
                  <a:srgbClr val="7030A0"/>
                </a:solidFill>
              </a:rPr>
              <a:t>Эти «Ленивые восьмерки» заключаются в слежении глазами за движущимся большим пальцем, описывающим «8-ку» (как знак бесконечности) в горизонтальном поле видения. Чтобы проделать это, выставьте руку вперед, поднимите большой палец на уровне переносицы в переднем зрительном поле, примерно на расстоянии локтя и начните движение рукой по форме «Восьмерки». Движения должны быть медленными осознанными для достижения максимальной мышечной концентрации. Держите голову прямо и расслаблено. Следите при этом за движением - от центра зрительного поля  идете вверх по краю поля видения, далее следуете против часовой стрелки вниз и возвращаетесь в центр. Затем аналогично по часовой стрелке - вправо и вверх, и обратно в центр. Движение необходимо повторить как минимум по три раза каждой рукой, плавными и непрерывными движениями.</a:t>
            </a:r>
          </a:p>
          <a:p>
            <a:pPr algn="just"/>
            <a:r>
              <a:rPr lang="ru-RU" sz="3800" b="1" u="sng" dirty="0" smtClean="0">
                <a:solidFill>
                  <a:srgbClr val="7030A0"/>
                </a:solidFill>
              </a:rPr>
              <a:t>Упражнение 5. «Энергетическое зевание». </a:t>
            </a:r>
          </a:p>
          <a:p>
            <a:pPr algn="just"/>
            <a:r>
              <a:rPr lang="ru-RU" sz="3800" b="1" dirty="0" smtClean="0">
                <a:solidFill>
                  <a:srgbClr val="7030A0"/>
                </a:solidFill>
              </a:rPr>
              <a:t>Для борьбы с кислородным голоданием существует прием под названием «Энергетическое зевание». Зевать необходимо тем чаще, чем более интенсивной умственной деятельностью вы заняты. Зевание во время экзамена очень полезно. Для того чтобы оградить свой организм от кислородного голодания, достаточно 3-5 зевков.</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7030A0"/>
                </a:solidFill>
              </a:rPr>
              <a:t>УПРАЖНЕНИЯ ПРИ УСТАЛОСТИ ГЛАЗ</a:t>
            </a:r>
            <a:endParaRPr lang="ru-RU" b="1" dirty="0">
              <a:solidFill>
                <a:srgbClr val="7030A0"/>
              </a:solidFill>
            </a:endParaRPr>
          </a:p>
        </p:txBody>
      </p:sp>
      <p:sp>
        <p:nvSpPr>
          <p:cNvPr id="3" name="Содержимое 2"/>
          <p:cNvSpPr>
            <a:spLocks noGrp="1"/>
          </p:cNvSpPr>
          <p:nvPr>
            <p:ph idx="1"/>
          </p:nvPr>
        </p:nvSpPr>
        <p:spPr/>
        <p:txBody>
          <a:bodyPr>
            <a:normAutofit fontScale="62500" lnSpcReduction="20000"/>
          </a:bodyPr>
          <a:lstStyle/>
          <a:p>
            <a:pPr>
              <a:buNone/>
            </a:pPr>
            <a:endParaRPr lang="ru-RU" dirty="0" smtClean="0"/>
          </a:p>
          <a:p>
            <a:pPr algn="just">
              <a:buFont typeface="Wingdings" pitchFamily="2" charset="2"/>
              <a:buChar char="q"/>
            </a:pPr>
            <a:r>
              <a:rPr lang="ru-RU" dirty="0" smtClean="0"/>
              <a:t>    </a:t>
            </a:r>
            <a:r>
              <a:rPr lang="ru-RU" b="1" dirty="0" smtClean="0">
                <a:solidFill>
                  <a:srgbClr val="7030A0"/>
                </a:solidFill>
              </a:rPr>
              <a:t>В период подготовки к экзаменам увеличивается нагрузка на глаза. Если устали глаза, значит устал и организм: ему может не хватить сил для выполнения экзаменационного задания. Нужно сделать так, чтобы глаза отдохнули.</a:t>
            </a:r>
            <a:br>
              <a:rPr lang="ru-RU" b="1" dirty="0" smtClean="0">
                <a:solidFill>
                  <a:srgbClr val="7030A0"/>
                </a:solidFill>
              </a:rPr>
            </a:br>
            <a:endParaRPr lang="ru-RU" b="1" dirty="0" smtClean="0">
              <a:solidFill>
                <a:srgbClr val="7030A0"/>
              </a:solidFill>
            </a:endParaRPr>
          </a:p>
          <a:p>
            <a:pPr algn="just">
              <a:buFont typeface="Wingdings" pitchFamily="2" charset="2"/>
              <a:buChar char="q"/>
            </a:pPr>
            <a:r>
              <a:rPr lang="ru-RU" b="1" dirty="0" smtClean="0">
                <a:solidFill>
                  <a:srgbClr val="7030A0"/>
                </a:solidFill>
              </a:rPr>
              <a:t>Выполни два любых упражнения:</a:t>
            </a:r>
            <a:br>
              <a:rPr lang="ru-RU" b="1" dirty="0" smtClean="0">
                <a:solidFill>
                  <a:srgbClr val="7030A0"/>
                </a:solidFill>
              </a:rPr>
            </a:br>
            <a:r>
              <a:rPr lang="ru-RU" b="1" dirty="0" smtClean="0">
                <a:solidFill>
                  <a:srgbClr val="7030A0"/>
                </a:solidFill>
              </a:rPr>
              <a:t>- посмотри попеременно вверх-вниз (25 секунд), влево - вправо (15 секунд);</a:t>
            </a:r>
            <a:br>
              <a:rPr lang="ru-RU" b="1" dirty="0" smtClean="0">
                <a:solidFill>
                  <a:srgbClr val="7030A0"/>
                </a:solidFill>
              </a:rPr>
            </a:br>
            <a:r>
              <a:rPr lang="ru-RU" b="1" dirty="0" smtClean="0">
                <a:solidFill>
                  <a:srgbClr val="7030A0"/>
                </a:solidFill>
              </a:rPr>
              <a:t>- попеременно фиксируй взгляд на удаленном предмете (20 секунд), потом на листе бумаги перед собой (20 секунд);</a:t>
            </a:r>
            <a:br>
              <a:rPr lang="ru-RU" b="1" dirty="0" smtClean="0">
                <a:solidFill>
                  <a:srgbClr val="7030A0"/>
                </a:solidFill>
              </a:rPr>
            </a:br>
            <a:r>
              <a:rPr lang="ru-RU" b="1" dirty="0" smtClean="0">
                <a:solidFill>
                  <a:srgbClr val="7030A0"/>
                </a:solidFill>
              </a:rPr>
              <a:t>- нарисуй квадрат, треугольник, круг - сначала по часовой стрелке, потом в противоположную сторону.</a:t>
            </a:r>
          </a:p>
          <a:p>
            <a:pPr algn="just">
              <a:buFont typeface="Wingdings" pitchFamily="2" charset="2"/>
              <a:buChar char="q"/>
            </a:pPr>
            <a:endParaRPr lang="ru-RU" b="1" dirty="0" smtClean="0">
              <a:solidFill>
                <a:srgbClr val="7030A0"/>
              </a:solidFill>
            </a:endParaRPr>
          </a:p>
          <a:p>
            <a:pPr algn="just">
              <a:buFont typeface="Wingdings" pitchFamily="2" charset="2"/>
              <a:buChar char="q"/>
            </a:pPr>
            <a:r>
              <a:rPr lang="ru-RU" b="1" dirty="0" smtClean="0">
                <a:solidFill>
                  <a:srgbClr val="7030A0"/>
                </a:solidFill>
              </a:rPr>
              <a:t>В период подготовки нужно беречь глаза - делать перерыв каждые 20–30 минут (оторвать глаза от книги, посмотреть вдаль).</a:t>
            </a:r>
            <a:r>
              <a:rPr lang="ru-RU" dirty="0" smtClean="0"/>
              <a:t/>
            </a:r>
            <a:br>
              <a:rPr lang="ru-RU" dirty="0" smtClean="0"/>
            </a:br>
            <a:endParaRPr lang="ru-RU" b="1" dirty="0" smtClean="0">
              <a:solidFill>
                <a:srgbClr val="7030A0"/>
              </a:solidFill>
            </a:endParaRPr>
          </a:p>
          <a:p>
            <a:pPr>
              <a:buFont typeface="Wingdings" pitchFamily="2" charset="2"/>
              <a:buChar char="q"/>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endParaRPr lang="ru-RU" sz="4800" dirty="0" smtClean="0">
              <a:solidFill>
                <a:srgbClr val="00B050"/>
              </a:solidFill>
            </a:endParaRPr>
          </a:p>
          <a:p>
            <a:pPr algn="ctr">
              <a:buNone/>
            </a:pPr>
            <a:endParaRPr lang="ru-RU" sz="4800" dirty="0" smtClean="0">
              <a:solidFill>
                <a:srgbClr val="00B050"/>
              </a:solidFill>
            </a:endParaRPr>
          </a:p>
          <a:p>
            <a:pPr algn="ctr">
              <a:buNone/>
            </a:pPr>
            <a:r>
              <a:rPr lang="ru-RU" sz="4800" dirty="0" smtClean="0">
                <a:solidFill>
                  <a:srgbClr val="00B050"/>
                </a:solidFill>
              </a:rPr>
              <a:t>СПАСИБО ЗА ВНИМАНИЕ!</a:t>
            </a:r>
            <a:endParaRPr lang="ru-RU" sz="4800"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t>УПРАЖНЕНИЯ НА ПРЕОДОЛЕНИЕ ИЛИ СНИЖЕНИЕ ТРЕВОЖНОСТИ</a:t>
            </a:r>
            <a:endParaRPr lang="ru-RU" sz="2800" b="1" dirty="0"/>
          </a:p>
        </p:txBody>
      </p:sp>
      <p:sp>
        <p:nvSpPr>
          <p:cNvPr id="3" name="Содержимое 2"/>
          <p:cNvSpPr>
            <a:spLocks noGrp="1"/>
          </p:cNvSpPr>
          <p:nvPr>
            <p:ph idx="1"/>
          </p:nvPr>
        </p:nvSpPr>
        <p:spPr/>
        <p:txBody>
          <a:bodyPr>
            <a:normAutofit fontScale="55000" lnSpcReduction="20000"/>
          </a:bodyPr>
          <a:lstStyle/>
          <a:p>
            <a:pPr>
              <a:buNone/>
            </a:pPr>
            <a:r>
              <a:rPr lang="ru-RU" b="1" dirty="0" smtClean="0">
                <a:solidFill>
                  <a:schemeClr val="accent1">
                    <a:lumMod val="75000"/>
                  </a:schemeClr>
                </a:solidFill>
              </a:rPr>
              <a:t>    </a:t>
            </a:r>
          </a:p>
          <a:p>
            <a:pPr>
              <a:buNone/>
            </a:pPr>
            <a:r>
              <a:rPr lang="ru-RU" b="1" u="sng" dirty="0" smtClean="0">
                <a:solidFill>
                  <a:schemeClr val="accent1">
                    <a:lumMod val="75000"/>
                  </a:schemeClr>
                </a:solidFill>
              </a:rPr>
              <a:t>     Упражнение 1. «Счёт» </a:t>
            </a:r>
          </a:p>
          <a:p>
            <a:pPr>
              <a:buNone/>
            </a:pPr>
            <a:r>
              <a:rPr lang="ru-RU" b="1" dirty="0" smtClean="0">
                <a:solidFill>
                  <a:schemeClr val="accent1">
                    <a:lumMod val="75000"/>
                  </a:schemeClr>
                </a:solidFill>
              </a:rPr>
              <a:t>     Цель – снятие психического </a:t>
            </a:r>
            <a:r>
              <a:rPr lang="ru-RU" b="1" dirty="0" smtClean="0">
                <a:solidFill>
                  <a:schemeClr val="accent1">
                    <a:lumMod val="75000"/>
                  </a:schemeClr>
                </a:solidFill>
              </a:rPr>
              <a:t>напряжения.</a:t>
            </a:r>
            <a:endParaRPr lang="ru-RU" b="1" dirty="0" smtClean="0">
              <a:solidFill>
                <a:schemeClr val="accent1">
                  <a:lumMod val="75000"/>
                </a:schemeClr>
              </a:solidFill>
            </a:endParaRPr>
          </a:p>
          <a:p>
            <a:pPr>
              <a:buNone/>
            </a:pPr>
            <a:endParaRPr lang="ru-RU" b="1" dirty="0" smtClean="0">
              <a:solidFill>
                <a:schemeClr val="accent1">
                  <a:lumMod val="75000"/>
                </a:schemeClr>
              </a:solidFill>
            </a:endParaRPr>
          </a:p>
          <a:p>
            <a:pPr algn="just">
              <a:buFont typeface="Wingdings" pitchFamily="2" charset="2"/>
              <a:buChar char="q"/>
            </a:pPr>
            <a:r>
              <a:rPr lang="ru-RU" b="1" dirty="0" smtClean="0">
                <a:solidFill>
                  <a:schemeClr val="tx2"/>
                </a:solidFill>
              </a:rPr>
              <a:t>Сядьте поудобнее, сложите руки на коленях, поставьте ноги на пол и найдите глазами предмет, на котором можно сосредоточить своё внимание.</a:t>
            </a:r>
          </a:p>
          <a:p>
            <a:pPr algn="just">
              <a:buFont typeface="Wingdings" pitchFamily="2" charset="2"/>
              <a:buChar char="q"/>
            </a:pPr>
            <a:r>
              <a:rPr lang="ru-RU" b="1" dirty="0" smtClean="0">
                <a:solidFill>
                  <a:schemeClr val="tx2"/>
                </a:solidFill>
              </a:rPr>
              <a:t>Начните считать от 10 до 1, на каждом счёте делая вдох и медленный выдох. (Выдох должен быть заметно длиннее вдоха.)</a:t>
            </a:r>
          </a:p>
          <a:p>
            <a:pPr algn="just">
              <a:buFont typeface="Wingdings" pitchFamily="2" charset="2"/>
              <a:buChar char="q"/>
            </a:pPr>
            <a:r>
              <a:rPr lang="ru-RU" b="1" dirty="0" smtClean="0">
                <a:solidFill>
                  <a:schemeClr val="tx2"/>
                </a:solidFill>
              </a:rPr>
              <a:t>Закройте глаза. Снова посчитайте от 10 до 1, задерживая дыхание на каждом счёте. Медленно выдыхайте, представляя, как с каждым выдохом уменьшается и, наконец, исчезает напряжение.</a:t>
            </a:r>
          </a:p>
          <a:p>
            <a:pPr algn="just">
              <a:buFont typeface="Wingdings" pitchFamily="2" charset="2"/>
              <a:buChar char="q"/>
            </a:pPr>
            <a:r>
              <a:rPr lang="ru-RU" b="1" dirty="0" smtClean="0">
                <a:solidFill>
                  <a:schemeClr val="tx2"/>
                </a:solidFill>
              </a:rPr>
              <a:t>Не открывая глаз, считайте от 10 до 1. На этот раз представьте, что выдыхаемый вами воздух окрашен в тёплые пастельные тона. С каждым выдохом цветной туман сгущается, превращается в облака.</a:t>
            </a:r>
          </a:p>
          <a:p>
            <a:pPr algn="just">
              <a:buFont typeface="Wingdings" pitchFamily="2" charset="2"/>
              <a:buChar char="q"/>
            </a:pPr>
            <a:r>
              <a:rPr lang="ru-RU" b="1" dirty="0" smtClean="0">
                <a:solidFill>
                  <a:schemeClr val="tx2"/>
                </a:solidFill>
              </a:rPr>
              <a:t>Плывите по ласковым облакам до тех пор, пока глаза не откроются сами.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chemeClr val="accent1">
                    <a:lumMod val="75000"/>
                  </a:schemeClr>
                </a:solidFill>
              </a:rPr>
              <a:t>УПРАЖНЕНИЯ НА ПРЕОДОЛЕНИЕ ИЛИ СНИЖЕНИЕ ТРЕВОЖНОСТИ</a:t>
            </a:r>
            <a:endParaRPr lang="ru-RU" sz="3200" dirty="0">
              <a:solidFill>
                <a:schemeClr val="accent1">
                  <a:lumMod val="75000"/>
                </a:schemeClr>
              </a:solidFill>
            </a:endParaRPr>
          </a:p>
        </p:txBody>
      </p:sp>
      <p:sp>
        <p:nvSpPr>
          <p:cNvPr id="3" name="Содержимое 2"/>
          <p:cNvSpPr>
            <a:spLocks noGrp="1"/>
          </p:cNvSpPr>
          <p:nvPr>
            <p:ph idx="1"/>
          </p:nvPr>
        </p:nvSpPr>
        <p:spPr>
          <a:xfrm>
            <a:off x="1475656" y="1556792"/>
            <a:ext cx="7498080" cy="5112568"/>
          </a:xfrm>
        </p:spPr>
        <p:txBody>
          <a:bodyPr>
            <a:normAutofit fontScale="25000" lnSpcReduction="20000"/>
          </a:bodyPr>
          <a:lstStyle/>
          <a:p>
            <a:pPr>
              <a:buNone/>
            </a:pPr>
            <a:r>
              <a:rPr lang="ru-RU" sz="5600" b="1" u="sng" dirty="0" smtClean="0">
                <a:solidFill>
                  <a:srgbClr val="7030A0"/>
                </a:solidFill>
              </a:rPr>
              <a:t>Упражнение 2. «Управление телом»</a:t>
            </a:r>
            <a:endParaRPr lang="ru-RU" sz="5600" u="sng" dirty="0" smtClean="0">
              <a:solidFill>
                <a:srgbClr val="7030A0"/>
              </a:solidFill>
            </a:endParaRPr>
          </a:p>
          <a:p>
            <a:pPr>
              <a:buNone/>
            </a:pPr>
            <a:r>
              <a:rPr lang="ru-RU" sz="5600" b="1" dirty="0" smtClean="0">
                <a:solidFill>
                  <a:srgbClr val="7030A0"/>
                </a:solidFill>
              </a:rPr>
              <a:t>Цель – снятие мышечного </a:t>
            </a:r>
            <a:r>
              <a:rPr lang="ru-RU" sz="5600" b="1" dirty="0" smtClean="0">
                <a:solidFill>
                  <a:srgbClr val="7030A0"/>
                </a:solidFill>
              </a:rPr>
              <a:t>напряжения.</a:t>
            </a:r>
            <a:endParaRPr lang="ru-RU" sz="5600" b="1" dirty="0" smtClean="0">
              <a:solidFill>
                <a:srgbClr val="7030A0"/>
              </a:solidFill>
            </a:endParaRPr>
          </a:p>
          <a:p>
            <a:pPr>
              <a:buNone/>
            </a:pPr>
            <a:endParaRPr lang="ru-RU" sz="4800" b="1" dirty="0" smtClean="0">
              <a:solidFill>
                <a:srgbClr val="7030A0"/>
              </a:solidFill>
            </a:endParaRPr>
          </a:p>
          <a:p>
            <a:pPr algn="just">
              <a:buFont typeface="Wingdings" pitchFamily="2" charset="2"/>
              <a:buChar char="q"/>
            </a:pPr>
            <a:r>
              <a:rPr lang="ru-RU" sz="5600" b="1" dirty="0" smtClean="0">
                <a:solidFill>
                  <a:srgbClr val="7030A0"/>
                </a:solidFill>
              </a:rPr>
              <a:t>Так сильно, как можете, напрягите пальцы ног. Затем расслабьте их.</a:t>
            </a:r>
          </a:p>
          <a:p>
            <a:pPr algn="just">
              <a:buFont typeface="Wingdings" pitchFamily="2" charset="2"/>
              <a:buChar char="q"/>
            </a:pPr>
            <a:r>
              <a:rPr lang="ru-RU" sz="5600" b="1" dirty="0" smtClean="0">
                <a:solidFill>
                  <a:srgbClr val="7030A0"/>
                </a:solidFill>
              </a:rPr>
              <a:t>Напрягите и расслабьте ступни ног и лодыжки.</a:t>
            </a:r>
          </a:p>
          <a:p>
            <a:pPr algn="just">
              <a:buFont typeface="Wingdings" pitchFamily="2" charset="2"/>
              <a:buChar char="q"/>
            </a:pPr>
            <a:r>
              <a:rPr lang="ru-RU" sz="5600" b="1" dirty="0" smtClean="0">
                <a:solidFill>
                  <a:srgbClr val="7030A0"/>
                </a:solidFill>
              </a:rPr>
              <a:t>Напрягите и расслабьте икры.</a:t>
            </a:r>
          </a:p>
          <a:p>
            <a:pPr algn="just">
              <a:buFont typeface="Wingdings" pitchFamily="2" charset="2"/>
              <a:buChar char="q"/>
            </a:pPr>
            <a:r>
              <a:rPr lang="ru-RU" sz="5600" b="1" dirty="0" smtClean="0">
                <a:solidFill>
                  <a:srgbClr val="7030A0"/>
                </a:solidFill>
              </a:rPr>
              <a:t>Напрягите и расслабьте колени.</a:t>
            </a:r>
          </a:p>
          <a:p>
            <a:pPr algn="just">
              <a:buFont typeface="Wingdings" pitchFamily="2" charset="2"/>
              <a:buChar char="q"/>
            </a:pPr>
            <a:r>
              <a:rPr lang="ru-RU" sz="5600" b="1" dirty="0" smtClean="0">
                <a:solidFill>
                  <a:srgbClr val="7030A0"/>
                </a:solidFill>
              </a:rPr>
              <a:t>Напрягите и расслабьте бёдра.</a:t>
            </a:r>
          </a:p>
          <a:p>
            <a:pPr algn="just">
              <a:buFont typeface="Wingdings" pitchFamily="2" charset="2"/>
              <a:buChar char="q"/>
            </a:pPr>
            <a:r>
              <a:rPr lang="ru-RU" sz="5600" b="1" dirty="0" smtClean="0">
                <a:solidFill>
                  <a:srgbClr val="7030A0"/>
                </a:solidFill>
              </a:rPr>
              <a:t>Напрягите и расслабьте живот.</a:t>
            </a:r>
          </a:p>
          <a:p>
            <a:pPr algn="just">
              <a:buFont typeface="Wingdings" pitchFamily="2" charset="2"/>
              <a:buChar char="q"/>
            </a:pPr>
            <a:r>
              <a:rPr lang="ru-RU" sz="5600" b="1" dirty="0" smtClean="0">
                <a:solidFill>
                  <a:srgbClr val="7030A0"/>
                </a:solidFill>
              </a:rPr>
              <a:t>Расслабьте спину и плечи.</a:t>
            </a:r>
          </a:p>
          <a:p>
            <a:pPr algn="just">
              <a:buFont typeface="Wingdings" pitchFamily="2" charset="2"/>
              <a:buChar char="q"/>
            </a:pPr>
            <a:r>
              <a:rPr lang="ru-RU" sz="5600" b="1" dirty="0" smtClean="0">
                <a:solidFill>
                  <a:srgbClr val="7030A0"/>
                </a:solidFill>
              </a:rPr>
              <a:t>Расслабьте кисти рук.</a:t>
            </a:r>
          </a:p>
          <a:p>
            <a:pPr algn="just">
              <a:buFont typeface="Wingdings" pitchFamily="2" charset="2"/>
              <a:buChar char="q"/>
            </a:pPr>
            <a:r>
              <a:rPr lang="ru-RU" sz="5600" b="1" dirty="0" smtClean="0">
                <a:solidFill>
                  <a:srgbClr val="7030A0"/>
                </a:solidFill>
              </a:rPr>
              <a:t>Расслабьте предплечья.</a:t>
            </a:r>
          </a:p>
          <a:p>
            <a:pPr algn="just">
              <a:buFont typeface="Wingdings" pitchFamily="2" charset="2"/>
              <a:buChar char="q"/>
            </a:pPr>
            <a:r>
              <a:rPr lang="ru-RU" sz="5600" b="1" dirty="0" smtClean="0">
                <a:solidFill>
                  <a:srgbClr val="7030A0"/>
                </a:solidFill>
              </a:rPr>
              <a:t>Расслабьте шею.</a:t>
            </a:r>
          </a:p>
          <a:p>
            <a:pPr algn="just">
              <a:buFont typeface="Wingdings" pitchFamily="2" charset="2"/>
              <a:buChar char="q"/>
            </a:pPr>
            <a:r>
              <a:rPr lang="ru-RU" sz="5600" b="1" dirty="0" smtClean="0">
                <a:solidFill>
                  <a:srgbClr val="7030A0"/>
                </a:solidFill>
              </a:rPr>
              <a:t>Крепко зажмурьтесь, напрягите веки на 10 секунд, затем расслабьте – тоже на 10 секунд. Повторите упражнение быстрее.</a:t>
            </a:r>
          </a:p>
          <a:p>
            <a:pPr algn="just">
              <a:buFont typeface="Wingdings" pitchFamily="2" charset="2"/>
              <a:buChar char="q"/>
            </a:pPr>
            <a:r>
              <a:rPr lang="ru-RU" sz="5600" b="1" dirty="0" smtClean="0">
                <a:solidFill>
                  <a:srgbClr val="7030A0"/>
                </a:solidFill>
              </a:rPr>
              <a:t>Крепко сожмите губы. Расслабьте. Повторите быстрее.</a:t>
            </a:r>
          </a:p>
          <a:p>
            <a:pPr algn="just">
              <a:buFont typeface="Wingdings" pitchFamily="2" charset="2"/>
              <a:buChar char="q"/>
            </a:pPr>
            <a:r>
              <a:rPr lang="ru-RU" sz="5600" b="1" dirty="0" smtClean="0">
                <a:solidFill>
                  <a:srgbClr val="7030A0"/>
                </a:solidFill>
              </a:rPr>
              <a:t>Обратите внимание на то, какие группы мышц у вас напряжены.</a:t>
            </a:r>
          </a:p>
          <a:p>
            <a:pPr algn="just">
              <a:buFont typeface="Wingdings" pitchFamily="2" charset="2"/>
              <a:buChar char="q"/>
            </a:pPr>
            <a:r>
              <a:rPr lang="ru-RU" sz="5600" b="1" dirty="0" smtClean="0">
                <a:solidFill>
                  <a:srgbClr val="7030A0"/>
                </a:solidFill>
              </a:rPr>
              <a:t>Заметив напряжение в определенных группах мышц, рекомендуется усилить его, довести до абсурда, и вслед за этим наступает момент, когда расслабиться, сбросить напряжение становится легче. Если ваши кулаки сжимаются от злости, то можно сделать так: на вдохе сжать кулаки крепче и на выдохе резко их отпустить, разжать пальцы. При необходимости можно повторить это несколько раз.</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0648"/>
            <a:ext cx="7498080" cy="1143000"/>
          </a:xfrm>
        </p:spPr>
        <p:txBody>
          <a:bodyPr>
            <a:normAutofit/>
          </a:bodyPr>
          <a:lstStyle/>
          <a:p>
            <a:pPr algn="ctr"/>
            <a:r>
              <a:rPr lang="ru-RU" sz="3200" b="1" dirty="0" smtClean="0">
                <a:solidFill>
                  <a:schemeClr val="accent1">
                    <a:lumMod val="75000"/>
                  </a:schemeClr>
                </a:solidFill>
              </a:rPr>
              <a:t>УПРАЖНЕНИЯ НА ПРЕОДОЛЕНИЕ ИЛИ СНИЖЕНИЕ ТРЕВОЖНОСТИ</a:t>
            </a:r>
            <a:endParaRPr lang="ru-RU" sz="3200" dirty="0"/>
          </a:p>
        </p:txBody>
      </p:sp>
      <p:sp>
        <p:nvSpPr>
          <p:cNvPr id="3" name="Содержимое 2"/>
          <p:cNvSpPr>
            <a:spLocks noGrp="1"/>
          </p:cNvSpPr>
          <p:nvPr>
            <p:ph idx="1"/>
          </p:nvPr>
        </p:nvSpPr>
        <p:spPr/>
        <p:txBody>
          <a:bodyPr>
            <a:normAutofit fontScale="62500" lnSpcReduction="20000"/>
          </a:bodyPr>
          <a:lstStyle/>
          <a:p>
            <a:pPr algn="just">
              <a:buNone/>
            </a:pPr>
            <a:r>
              <a:rPr lang="ru-RU" b="1" u="sng" dirty="0" smtClean="0">
                <a:solidFill>
                  <a:schemeClr val="accent5">
                    <a:lumMod val="75000"/>
                  </a:schemeClr>
                </a:solidFill>
              </a:rPr>
              <a:t>Упражнение 3. «Медитация»</a:t>
            </a:r>
            <a:endParaRPr lang="ru-RU" u="sng" dirty="0" smtClean="0">
              <a:solidFill>
                <a:schemeClr val="accent5">
                  <a:lumMod val="75000"/>
                </a:schemeClr>
              </a:solidFill>
            </a:endParaRPr>
          </a:p>
          <a:p>
            <a:pPr algn="just"/>
            <a:r>
              <a:rPr lang="ru-RU" b="1" dirty="0" smtClean="0">
                <a:solidFill>
                  <a:schemeClr val="accent1"/>
                </a:solidFill>
              </a:rPr>
              <a:t>Цель – подавление крайних эмоциональных проявлений и снижение реактивности.</a:t>
            </a:r>
          </a:p>
          <a:p>
            <a:pPr algn="just"/>
            <a:r>
              <a:rPr lang="ru-RU" b="1" dirty="0" smtClean="0">
                <a:solidFill>
                  <a:schemeClr val="accent1"/>
                </a:solidFill>
              </a:rPr>
              <a:t>1) Представьте, что вы находитесь на пляже, лежите на теплом песке недалеко от воды. Волны бьются о берег, и каждая следующая подбирается все ближе к вам. Наконец, волны начинают окатывать вас перед тем, как вернуться в море. По мере того, как вас омывает водой, вы чувствуете, как ваше напряжение, злость, стресс уходят. Прочувствуйте, что с каждой следующей волной вы становитесь все более расслабленным(ой).</a:t>
            </a:r>
          </a:p>
          <a:p>
            <a:pPr algn="just"/>
            <a:r>
              <a:rPr lang="ru-RU" b="1" dirty="0" smtClean="0">
                <a:solidFill>
                  <a:schemeClr val="accent1"/>
                </a:solidFill>
              </a:rPr>
              <a:t>Помните: вы можете «регулировать» силу волн в зависимости от интенсивности вашего стресса.</a:t>
            </a:r>
          </a:p>
          <a:p>
            <a:pPr algn="just"/>
            <a:r>
              <a:rPr lang="ru-RU" b="1" dirty="0" smtClean="0">
                <a:solidFill>
                  <a:schemeClr val="accent1"/>
                </a:solidFill>
              </a:rPr>
              <a:t>2) Представьте, что вы – птичье перышко, которое парит в небе высоко над землей. Вы поднимаетесь и опускаетесь, становясь все более расслабленным(ой). Наконец, вы аккуратно приземляетесь, нежно касаясь земли. Вы лежите на ней и чувствуете себя абсолютно спокойно.</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chemeClr val="accent1">
                    <a:lumMod val="75000"/>
                  </a:schemeClr>
                </a:solidFill>
              </a:rPr>
              <a:t>УПРАЖНЕНИЯ НА ПРЕОДОЛЕНИЕ ИЛИ СНИЖЕНИЕ ТРЕВОЖНОСТИ</a:t>
            </a:r>
            <a:endParaRPr lang="ru-RU" sz="2800" dirty="0"/>
          </a:p>
        </p:txBody>
      </p:sp>
      <p:sp>
        <p:nvSpPr>
          <p:cNvPr id="3" name="Содержимое 2"/>
          <p:cNvSpPr>
            <a:spLocks noGrp="1"/>
          </p:cNvSpPr>
          <p:nvPr>
            <p:ph idx="1"/>
          </p:nvPr>
        </p:nvSpPr>
        <p:spPr>
          <a:xfrm>
            <a:off x="1475656" y="1412776"/>
            <a:ext cx="7498080" cy="5160640"/>
          </a:xfrm>
        </p:spPr>
        <p:txBody>
          <a:bodyPr>
            <a:normAutofit fontScale="25000" lnSpcReduction="20000"/>
          </a:bodyPr>
          <a:lstStyle/>
          <a:p>
            <a:pPr algn="just"/>
            <a:r>
              <a:rPr lang="ru-RU" sz="4000" b="1" u="sng" dirty="0" smtClean="0">
                <a:solidFill>
                  <a:srgbClr val="7030A0"/>
                </a:solidFill>
              </a:rPr>
              <a:t>Упражнение 4. «Дыхание»</a:t>
            </a:r>
          </a:p>
          <a:p>
            <a:pPr algn="just"/>
            <a:r>
              <a:rPr lang="ru-RU" sz="4000" b="1" dirty="0" smtClean="0">
                <a:solidFill>
                  <a:srgbClr val="7030A0"/>
                </a:solidFill>
              </a:rPr>
              <a:t>Цель – душевное равновесие и </a:t>
            </a:r>
            <a:r>
              <a:rPr lang="ru-RU" sz="4000" b="1" dirty="0" smtClean="0">
                <a:solidFill>
                  <a:srgbClr val="7030A0"/>
                </a:solidFill>
              </a:rPr>
              <a:t>спокойствие.</a:t>
            </a:r>
            <a:endParaRPr lang="ru-RU" sz="4000" b="1" dirty="0" smtClean="0">
              <a:solidFill>
                <a:srgbClr val="7030A0"/>
              </a:solidFill>
            </a:endParaRPr>
          </a:p>
          <a:p>
            <a:pPr algn="just"/>
            <a:r>
              <a:rPr lang="ru-RU" sz="4000" b="1" dirty="0" smtClean="0">
                <a:solidFill>
                  <a:srgbClr val="7030A0"/>
                </a:solidFill>
              </a:rPr>
              <a:t>1) Наберите побольше воздуха в грудную клетку, задержите дыхание на долю секунды и выдохните до конца. Не торопитесь вдыхать снова. (Повторите упражнение несколько раз до полного успокоения). Для удлинения фазы выдоха иногда рекомендуется также складывать губы трубочкой и пускать воздух по возможности вверх.</a:t>
            </a:r>
          </a:p>
          <a:p>
            <a:pPr algn="just"/>
            <a:r>
              <a:rPr lang="ru-RU" sz="4000" b="1" dirty="0" smtClean="0">
                <a:solidFill>
                  <a:srgbClr val="7030A0"/>
                </a:solidFill>
              </a:rPr>
              <a:t>2) При вдохе вы говорите про себя слово вдох, при выдохе – выдох.</a:t>
            </a:r>
          </a:p>
          <a:p>
            <a:pPr algn="just"/>
            <a:r>
              <a:rPr lang="ru-RU" sz="4000" b="1" dirty="0" smtClean="0">
                <a:solidFill>
                  <a:srgbClr val="7030A0"/>
                </a:solidFill>
              </a:rPr>
              <a:t>Постепенно дыхание начнет само замедляться, увеличится пауза между вдохом и выдохом.</a:t>
            </a:r>
          </a:p>
          <a:p>
            <a:pPr algn="just"/>
            <a:r>
              <a:rPr lang="ru-RU" sz="4000" b="1" dirty="0" smtClean="0">
                <a:solidFill>
                  <a:srgbClr val="7030A0"/>
                </a:solidFill>
              </a:rPr>
              <a:t>3) Медленно выдохните, затем медленно сделайте глубокий вдох. Задержите дыхание на четыре секунды. Вновь медленно выдохните, медленно сделайте глубокий вдох. Задержите дыхание на четыре секунды. (Повторите шесть раз.)</a:t>
            </a:r>
          </a:p>
          <a:p>
            <a:pPr algn="just"/>
            <a:r>
              <a:rPr lang="ru-RU" sz="4000" b="1" dirty="0" smtClean="0">
                <a:solidFill>
                  <a:srgbClr val="7030A0"/>
                </a:solidFill>
              </a:rPr>
              <a:t>4) Сядьте поудобнее, руки и ноги не скрещивайте. Закройте глаза.</a:t>
            </a:r>
          </a:p>
          <a:p>
            <a:pPr algn="just"/>
            <a:r>
              <a:rPr lang="ru-RU" sz="4000" b="1" dirty="0" smtClean="0">
                <a:solidFill>
                  <a:srgbClr val="7030A0"/>
                </a:solidFill>
              </a:rPr>
              <a:t>Прислушайтесь к своему дыханию. Прочувствуйте его ритм, глубину.</a:t>
            </a:r>
          </a:p>
          <a:p>
            <a:pPr algn="just"/>
            <a:r>
              <a:rPr lang="ru-RU" sz="4000" b="1" dirty="0" smtClean="0">
                <a:solidFill>
                  <a:srgbClr val="7030A0"/>
                </a:solidFill>
              </a:rPr>
              <a:t>Проследите тот путь, который совершают вдох и выдох в вашем организме. Почувствуйте, как воздух проходит через носоглотку, идет вниз в легкие, окружает их и возвращается снова вверх и наружу. Когда он выходит, представляйте себе, что он уносит с собой ваше напряжение, тревогу.</a:t>
            </a:r>
          </a:p>
          <a:p>
            <a:pPr algn="just"/>
            <a:r>
              <a:rPr lang="ru-RU" sz="4000" b="1" dirty="0" smtClean="0">
                <a:solidFill>
                  <a:srgbClr val="7030A0"/>
                </a:solidFill>
              </a:rPr>
              <a:t>Сосредоточьте ваше внимание на правой (левой) руке.</a:t>
            </a:r>
          </a:p>
          <a:p>
            <a:pPr algn="just"/>
            <a:r>
              <a:rPr lang="ru-RU" sz="4000" b="1" dirty="0" smtClean="0">
                <a:solidFill>
                  <a:srgbClr val="7030A0"/>
                </a:solidFill>
              </a:rPr>
              <a:t>Прочувствуйте, как она «дышит». Представьте себе, что в руке есть множество мелких отверстий, через которые воздух выходит наружу.</a:t>
            </a:r>
          </a:p>
          <a:p>
            <a:pPr algn="just"/>
            <a:r>
              <a:rPr lang="ru-RU" sz="4000" b="1" dirty="0" smtClean="0">
                <a:solidFill>
                  <a:srgbClr val="7030A0"/>
                </a:solidFill>
              </a:rPr>
              <a:t>Проследите за тем, как каждый выдох проходит через эти отверстия.</a:t>
            </a:r>
          </a:p>
          <a:p>
            <a:pPr algn="just"/>
            <a:r>
              <a:rPr lang="ru-RU" sz="4000" b="1" dirty="0" smtClean="0">
                <a:solidFill>
                  <a:srgbClr val="7030A0"/>
                </a:solidFill>
              </a:rPr>
              <a:t>Обратите внимание на ваши ощущения. Что вы чувствуете? Зафиксируйте эти ощущения в вашем сознании.</a:t>
            </a:r>
          </a:p>
          <a:p>
            <a:pPr algn="just"/>
            <a:r>
              <a:rPr lang="ru-RU" sz="4000" b="1" dirty="0" smtClean="0">
                <a:solidFill>
                  <a:srgbClr val="7030A0"/>
                </a:solidFill>
              </a:rPr>
              <a:t>Сосредоточьтесь на мышцах лба. Представьте, что Вы дышите через центр лба, поток воздуха входит туда, распространяется по всему лицу и с выдохом уходит, снимая зажатость мышц, прочищая затуманенные участки мозга.</a:t>
            </a:r>
          </a:p>
          <a:p>
            <a:pPr algn="just"/>
            <a:r>
              <a:rPr lang="ru-RU" sz="4000" b="1" dirty="0" smtClean="0">
                <a:solidFill>
                  <a:srgbClr val="7030A0"/>
                </a:solidFill>
              </a:rPr>
              <a:t>Сконцентрируйте внимание в центре груди. Со вдохом воздух входит в грудь и верхнюю часть тела, распространяется внутри и выходит, унося напряжение.</a:t>
            </a:r>
          </a:p>
          <a:p>
            <a:pPr algn="just"/>
            <a:r>
              <a:rPr lang="ru-RU" sz="4000" b="1" dirty="0" smtClean="0">
                <a:solidFill>
                  <a:srgbClr val="7030A0"/>
                </a:solidFill>
              </a:rPr>
              <a:t>Попробуйте «продышать» любые проблемные участки тела, каждую клеточку тела.</a:t>
            </a:r>
          </a:p>
          <a:p>
            <a:pPr algn="just"/>
            <a:r>
              <a:rPr lang="ru-RU" sz="4000" b="1" dirty="0" smtClean="0">
                <a:solidFill>
                  <a:srgbClr val="7030A0"/>
                </a:solidFill>
              </a:rPr>
              <a:t>Закончив, вернитесь к своему обычному дыханию, подышите так несколько минут.</a:t>
            </a:r>
          </a:p>
          <a:p>
            <a:pPr algn="just"/>
            <a:r>
              <a:rPr lang="ru-RU" sz="4000" b="1" u="sng" dirty="0" smtClean="0">
                <a:solidFill>
                  <a:srgbClr val="7030A0"/>
                </a:solidFill>
              </a:rPr>
              <a:t>Успокаивающее дыхание - выдох почти в два раза длиннее вдоха.</a:t>
            </a:r>
            <a:endParaRPr lang="ru-RU" sz="4000" b="1" dirty="0" smtClean="0">
              <a:solidFill>
                <a:srgbClr val="7030A0"/>
              </a:solidFill>
            </a:endParaRPr>
          </a:p>
          <a:p>
            <a:pPr algn="just"/>
            <a:r>
              <a:rPr lang="ru-RU" sz="4000" b="1" u="sng" dirty="0" smtClean="0">
                <a:solidFill>
                  <a:srgbClr val="7030A0"/>
                </a:solidFill>
              </a:rPr>
              <a:t>При мобилизующем дыхании  - после вдоха задерживается дыхание.</a:t>
            </a:r>
            <a:endParaRPr lang="ru-RU" sz="4000" b="1" dirty="0" smtClean="0">
              <a:solidFill>
                <a:srgbClr val="7030A0"/>
              </a:solidFill>
            </a:endParaRPr>
          </a:p>
          <a:p>
            <a:pPr algn="just"/>
            <a:r>
              <a:rPr lang="ru-RU" sz="4000" b="1" dirty="0" smtClean="0">
                <a:solidFill>
                  <a:srgbClr val="7030A0"/>
                </a:solidFill>
              </a:rPr>
              <a:t>И если вы все делаете правильно, то пульс у вас  становится  реже (ниже).</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tx2"/>
                </a:solidFill>
                <a:effectLst/>
              </a:rPr>
              <a:t>Способы снятия нервно-психического напряжения</a:t>
            </a:r>
            <a:endParaRPr lang="ru-RU" dirty="0">
              <a:solidFill>
                <a:schemeClr val="tx2"/>
              </a:solidFill>
              <a:effectLst/>
            </a:endParaRPr>
          </a:p>
        </p:txBody>
      </p:sp>
      <p:sp>
        <p:nvSpPr>
          <p:cNvPr id="3" name="Содержимое 2"/>
          <p:cNvSpPr>
            <a:spLocks noGrp="1"/>
          </p:cNvSpPr>
          <p:nvPr>
            <p:ph idx="1"/>
          </p:nvPr>
        </p:nvSpPr>
        <p:spPr>
          <a:xfrm>
            <a:off x="1435608" y="1628800"/>
            <a:ext cx="7498080" cy="4619600"/>
          </a:xfrm>
        </p:spPr>
        <p:txBody>
          <a:bodyPr>
            <a:normAutofit fontScale="62500" lnSpcReduction="20000"/>
          </a:bodyPr>
          <a:lstStyle/>
          <a:p>
            <a:pPr lvl="0">
              <a:buFont typeface="Wingdings" pitchFamily="2" charset="2"/>
              <a:buChar char="q"/>
            </a:pPr>
            <a:r>
              <a:rPr lang="ru-RU" dirty="0" smtClean="0"/>
              <a:t> </a:t>
            </a:r>
            <a:r>
              <a:rPr lang="ru-RU" b="1" dirty="0" smtClean="0">
                <a:solidFill>
                  <a:srgbClr val="7030A0"/>
                </a:solidFill>
              </a:rPr>
              <a:t>Цель: </a:t>
            </a:r>
            <a:r>
              <a:rPr lang="ru-RU" b="1" i="1" dirty="0" smtClean="0">
                <a:solidFill>
                  <a:srgbClr val="7030A0"/>
                </a:solidFill>
              </a:rPr>
              <a:t>предложить эффективные способы снятия нервно-психического напряжения.</a:t>
            </a:r>
            <a:endParaRPr lang="ru-RU" b="1" dirty="0" smtClean="0">
              <a:solidFill>
                <a:srgbClr val="7030A0"/>
              </a:solidFill>
            </a:endParaRPr>
          </a:p>
          <a:p>
            <a:pPr>
              <a:buFont typeface="Wingdings" pitchFamily="2" charset="2"/>
              <a:buChar char="q"/>
            </a:pPr>
            <a:r>
              <a:rPr lang="ru-RU" b="1" dirty="0" smtClean="0">
                <a:solidFill>
                  <a:srgbClr val="7030A0"/>
                </a:solidFill>
              </a:rPr>
              <a:t>1. Спортивные занятия.</a:t>
            </a:r>
          </a:p>
          <a:p>
            <a:pPr>
              <a:buFont typeface="Wingdings" pitchFamily="2" charset="2"/>
              <a:buChar char="q"/>
            </a:pPr>
            <a:r>
              <a:rPr lang="ru-RU" b="1" dirty="0" smtClean="0">
                <a:solidFill>
                  <a:srgbClr val="7030A0"/>
                </a:solidFill>
              </a:rPr>
              <a:t>2. Контрастный душ.</a:t>
            </a:r>
          </a:p>
          <a:p>
            <a:pPr>
              <a:buFont typeface="Wingdings" pitchFamily="2" charset="2"/>
              <a:buChar char="q"/>
            </a:pPr>
            <a:r>
              <a:rPr lang="ru-RU" b="1" dirty="0" smtClean="0">
                <a:solidFill>
                  <a:srgbClr val="7030A0"/>
                </a:solidFill>
              </a:rPr>
              <a:t>3 . Уборка в квартире.</a:t>
            </a:r>
          </a:p>
          <a:p>
            <a:pPr>
              <a:buFont typeface="Wingdings" pitchFamily="2" charset="2"/>
              <a:buChar char="q"/>
            </a:pPr>
            <a:r>
              <a:rPr lang="ru-RU" b="1" dirty="0" smtClean="0">
                <a:solidFill>
                  <a:srgbClr val="7030A0"/>
                </a:solidFill>
              </a:rPr>
              <a:t>4.  </a:t>
            </a:r>
            <a:r>
              <a:rPr lang="ru-RU" b="1" dirty="0" err="1" smtClean="0">
                <a:solidFill>
                  <a:srgbClr val="7030A0"/>
                </a:solidFill>
              </a:rPr>
              <a:t>Арт-терапия</a:t>
            </a:r>
            <a:r>
              <a:rPr lang="ru-RU" b="1" dirty="0" smtClean="0">
                <a:solidFill>
                  <a:srgbClr val="7030A0"/>
                </a:solidFill>
              </a:rPr>
              <a:t>.</a:t>
            </a:r>
          </a:p>
          <a:p>
            <a:pPr>
              <a:buFont typeface="Wingdings" pitchFamily="2" charset="2"/>
              <a:buChar char="q"/>
            </a:pPr>
            <a:r>
              <a:rPr lang="ru-RU" b="1" dirty="0" smtClean="0">
                <a:solidFill>
                  <a:srgbClr val="7030A0"/>
                </a:solidFill>
              </a:rPr>
              <a:t>5. Скомкать газету и выбросить ее.</a:t>
            </a:r>
          </a:p>
          <a:p>
            <a:pPr>
              <a:buFont typeface="Wingdings" pitchFamily="2" charset="2"/>
              <a:buChar char="q"/>
            </a:pPr>
            <a:r>
              <a:rPr lang="ru-RU" b="1" dirty="0" smtClean="0">
                <a:solidFill>
                  <a:srgbClr val="7030A0"/>
                </a:solidFill>
              </a:rPr>
              <a:t>6. Громко спеть любимую песню.</a:t>
            </a:r>
          </a:p>
          <a:p>
            <a:pPr>
              <a:buFont typeface="Wingdings" pitchFamily="2" charset="2"/>
              <a:buChar char="q"/>
            </a:pPr>
            <a:r>
              <a:rPr lang="ru-RU" b="1" dirty="0" smtClean="0">
                <a:solidFill>
                  <a:srgbClr val="7030A0"/>
                </a:solidFill>
              </a:rPr>
              <a:t>7. Покричать то громко, то тихо.</a:t>
            </a:r>
          </a:p>
          <a:p>
            <a:pPr>
              <a:buFont typeface="Wingdings" pitchFamily="2" charset="2"/>
              <a:buChar char="q"/>
            </a:pPr>
            <a:r>
              <a:rPr lang="ru-RU" b="1" dirty="0" smtClean="0">
                <a:solidFill>
                  <a:srgbClr val="7030A0"/>
                </a:solidFill>
              </a:rPr>
              <a:t>8. Потанцевать под музыку, причем как спокойную, так и быструю.</a:t>
            </a:r>
          </a:p>
          <a:p>
            <a:pPr>
              <a:buFont typeface="Wingdings" pitchFamily="2" charset="2"/>
              <a:buChar char="q"/>
            </a:pPr>
            <a:r>
              <a:rPr lang="ru-RU" b="1" dirty="0" smtClean="0">
                <a:solidFill>
                  <a:srgbClr val="7030A0"/>
                </a:solidFill>
              </a:rPr>
              <a:t>9. Смотреть на горящую свечу.</a:t>
            </a:r>
          </a:p>
          <a:p>
            <a:pPr>
              <a:buFont typeface="Wingdings" pitchFamily="2" charset="2"/>
              <a:buChar char="q"/>
            </a:pPr>
            <a:r>
              <a:rPr lang="ru-RU" b="1" dirty="0" smtClean="0">
                <a:solidFill>
                  <a:srgbClr val="7030A0"/>
                </a:solidFill>
              </a:rPr>
              <a:t>10. Вдохнуть глубоко до 10 раз.</a:t>
            </a:r>
          </a:p>
          <a:p>
            <a:pPr>
              <a:buFont typeface="Wingdings" pitchFamily="2" charset="2"/>
              <a:buChar char="q"/>
            </a:pPr>
            <a:r>
              <a:rPr lang="ru-RU" b="1" dirty="0" smtClean="0">
                <a:solidFill>
                  <a:srgbClr val="7030A0"/>
                </a:solidFill>
              </a:rPr>
              <a:t>11. Погулять в лесу, покричать.</a:t>
            </a:r>
            <a:r>
              <a:rPr lang="ru-RU" dirty="0" smtClean="0"/>
              <a:t/>
            </a:r>
            <a:br>
              <a:rPr lang="ru-RU" dirty="0" smtClean="0"/>
            </a:b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Упражнения для снятия нервно – психического напряжения</a:t>
            </a:r>
            <a:endParaRPr lang="ru-RU" b="1" dirty="0"/>
          </a:p>
        </p:txBody>
      </p:sp>
      <p:sp>
        <p:nvSpPr>
          <p:cNvPr id="3" name="Содержимое 2"/>
          <p:cNvSpPr>
            <a:spLocks noGrp="1"/>
          </p:cNvSpPr>
          <p:nvPr>
            <p:ph idx="1"/>
          </p:nvPr>
        </p:nvSpPr>
        <p:spPr/>
        <p:txBody>
          <a:bodyPr>
            <a:normAutofit fontScale="55000" lnSpcReduction="20000"/>
          </a:bodyPr>
          <a:lstStyle/>
          <a:p>
            <a:pPr>
              <a:buNone/>
            </a:pPr>
            <a:endParaRPr lang="ru-RU" dirty="0" smtClean="0"/>
          </a:p>
          <a:p>
            <a:pPr algn="just">
              <a:buFont typeface="Wingdings" pitchFamily="2" charset="2"/>
              <a:buChar char="q"/>
            </a:pPr>
            <a:r>
              <a:rPr lang="ru-RU" b="1" i="1" dirty="0" smtClean="0">
                <a:solidFill>
                  <a:srgbClr val="7030A0"/>
                </a:solidFill>
              </a:rPr>
              <a:t>«Лимон»</a:t>
            </a:r>
            <a:endParaRPr lang="ru-RU" b="1" dirty="0" smtClean="0">
              <a:solidFill>
                <a:srgbClr val="7030A0"/>
              </a:solidFill>
            </a:endParaRPr>
          </a:p>
          <a:p>
            <a:pPr algn="just">
              <a:buNone/>
            </a:pPr>
            <a:r>
              <a:rPr lang="ru-RU" b="1" i="1" dirty="0" smtClean="0">
                <a:solidFill>
                  <a:srgbClr val="7030A0"/>
                </a:solidFill>
              </a:rPr>
              <a:t>      Инструкция: </a:t>
            </a:r>
            <a:r>
              <a:rPr lang="ru-RU" dirty="0" smtClean="0">
                <a:solidFill>
                  <a:srgbClr val="7030A0"/>
                </a:solidFill>
              </a:rPr>
              <a:t>Сядьте удобно, руки свободно положите на колени (ладонями вверх), плечи и голова опущены, глаза закрыты. Мысленно представьте себе, что у вас в правой руке лежит лимон. Начинайте медленно его сжимать до тех пор, пока не почувствуете, что «выжали» весь сок. Расслабьтесь. Запомните свои ощущения. Теперь представьте, что лимон находится в левой руке. Повторите упражнение. Вновь расслабьтесь и запомните ощущения. Затем - одновременно двумя руками. Расслабьтесь. Насладитесь состоянием покоя.</a:t>
            </a:r>
          </a:p>
          <a:p>
            <a:pPr algn="just">
              <a:buFont typeface="Wingdings" pitchFamily="2" charset="2"/>
              <a:buChar char="q"/>
            </a:pPr>
            <a:r>
              <a:rPr lang="ru-RU" b="1" i="1" dirty="0" smtClean="0">
                <a:solidFill>
                  <a:srgbClr val="7030A0"/>
                </a:solidFill>
              </a:rPr>
              <a:t>«Воздушный шар»</a:t>
            </a:r>
            <a:endParaRPr lang="ru-RU" b="1" dirty="0" smtClean="0">
              <a:solidFill>
                <a:srgbClr val="7030A0"/>
              </a:solidFill>
            </a:endParaRPr>
          </a:p>
          <a:p>
            <a:pPr algn="just">
              <a:buNone/>
            </a:pPr>
            <a:r>
              <a:rPr lang="ru-RU" b="1" i="1" dirty="0" smtClean="0">
                <a:solidFill>
                  <a:srgbClr val="7030A0"/>
                </a:solidFill>
              </a:rPr>
              <a:t>      Инструкция:</a:t>
            </a:r>
            <a:r>
              <a:rPr lang="ru-RU" b="1" dirty="0" smtClean="0">
                <a:solidFill>
                  <a:srgbClr val="7030A0"/>
                </a:solidFill>
              </a:rPr>
              <a:t> </a:t>
            </a:r>
            <a:r>
              <a:rPr lang="ru-RU" dirty="0" smtClean="0">
                <a:solidFill>
                  <a:srgbClr val="7030A0"/>
                </a:solidFill>
              </a:rPr>
              <a:t>Встаньте, закройте глаза, руки поднимите вверх, наберите воздух. Представьте, что вы - большой воздушный шар, наполненный воздухом. Постойте в такой позе 1-2 минуты, напрягая все мышцы тела. Затем представьте себе, что в шаре появилось небольшое отверстие. Медленно начинайте выпускать воздух, одновременно расслабляя мышцы тела: кисти рук, затем мышцы плеч, шеи, корпуса, ног и т.д. Запомните ощущения в состоянии расслабления.</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Упражнения для снятия нервно – психического напряжения</a:t>
            </a:r>
            <a:endParaRPr lang="ru-RU" dirty="0"/>
          </a:p>
        </p:txBody>
      </p:sp>
      <p:sp>
        <p:nvSpPr>
          <p:cNvPr id="3" name="Содержимое 2"/>
          <p:cNvSpPr>
            <a:spLocks noGrp="1"/>
          </p:cNvSpPr>
          <p:nvPr>
            <p:ph idx="1"/>
          </p:nvPr>
        </p:nvSpPr>
        <p:spPr/>
        <p:txBody>
          <a:bodyPr>
            <a:normAutofit fontScale="92500"/>
          </a:bodyPr>
          <a:lstStyle/>
          <a:p>
            <a:pPr algn="just"/>
            <a:r>
              <a:rPr lang="ru-RU" b="1" i="1" dirty="0" smtClean="0">
                <a:solidFill>
                  <a:srgbClr val="7030A0"/>
                </a:solidFill>
              </a:rPr>
              <a:t>«Вверх по радуге»</a:t>
            </a:r>
            <a:endParaRPr lang="ru-RU" dirty="0" smtClean="0">
              <a:solidFill>
                <a:srgbClr val="7030A0"/>
              </a:solidFill>
            </a:endParaRPr>
          </a:p>
          <a:p>
            <a:pPr algn="just"/>
            <a:r>
              <a:rPr lang="ru-RU" b="1" i="1" dirty="0" smtClean="0">
                <a:solidFill>
                  <a:srgbClr val="7030A0"/>
                </a:solidFill>
              </a:rPr>
              <a:t>Инструкция:</a:t>
            </a:r>
            <a:r>
              <a:rPr lang="ru-RU" dirty="0" smtClean="0">
                <a:solidFill>
                  <a:srgbClr val="7030A0"/>
                </a:solidFill>
              </a:rPr>
              <a:t> Встаньте, закройте глаза, сделайте глубокий вдох и представьте себе, что с этим вдохом вы взбираетесь вверх по радуге, и, выдыхая, съезжаете с нее как с горки. Вдох должен быть максимально полным и плавным, так же как и выдох. Между выдохом и следующим вдохом должна быть небольшая пауза. Повторите 3 раза.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Упражнения для снятия нервно – психического напряжения</a:t>
            </a:r>
            <a:endParaRPr lang="ru-RU" dirty="0"/>
          </a:p>
        </p:txBody>
      </p:sp>
      <p:sp>
        <p:nvSpPr>
          <p:cNvPr id="3" name="Содержимое 2"/>
          <p:cNvSpPr>
            <a:spLocks noGrp="1"/>
          </p:cNvSpPr>
          <p:nvPr>
            <p:ph idx="1"/>
          </p:nvPr>
        </p:nvSpPr>
        <p:spPr/>
        <p:txBody>
          <a:bodyPr>
            <a:normAutofit fontScale="32500" lnSpcReduction="20000"/>
          </a:bodyPr>
          <a:lstStyle/>
          <a:p>
            <a:pPr algn="just"/>
            <a:endParaRPr lang="ru-RU" b="1" dirty="0" smtClean="0">
              <a:solidFill>
                <a:srgbClr val="7030A0"/>
              </a:solidFill>
            </a:endParaRPr>
          </a:p>
          <a:p>
            <a:pPr algn="just">
              <a:buFont typeface="Wingdings" pitchFamily="2" charset="2"/>
              <a:buChar char="q"/>
            </a:pPr>
            <a:r>
              <a:rPr lang="ru-RU" sz="4900" b="1" dirty="0" smtClean="0">
                <a:solidFill>
                  <a:srgbClr val="7030A0"/>
                </a:solidFill>
              </a:rPr>
              <a:t>«Убежище».</a:t>
            </a:r>
          </a:p>
          <a:p>
            <a:pPr algn="just">
              <a:buNone/>
            </a:pPr>
            <a:r>
              <a:rPr lang="ru-RU" sz="4900" b="1" dirty="0" smtClean="0">
                <a:solidFill>
                  <a:srgbClr val="7030A0"/>
                </a:solidFill>
              </a:rPr>
              <a:t>      Представьте себе, что у Вас есть удобное и надёжное убежище, в котором вы можете отдохнуть, когда захотите. Дорогу в это убежище знаете только Вы, никто другой Вас там не потревожит. Необязательно, чтобы это место существовало в жизни. Если у Вас нет такого убежища, придумайте его. Это может быть маленький деревенский домик в далекой деревне или небольшая квартира на окраине города, о которой никто не знает. Это может быть все, что угодно. Это может быть даже космический корабль, уносящий Вас прочь от Земли…</a:t>
            </a:r>
            <a:br>
              <a:rPr lang="ru-RU" sz="4900" b="1" dirty="0" smtClean="0">
                <a:solidFill>
                  <a:srgbClr val="7030A0"/>
                </a:solidFill>
              </a:rPr>
            </a:br>
            <a:r>
              <a:rPr lang="ru-RU" sz="4900" b="1" dirty="0" smtClean="0">
                <a:solidFill>
                  <a:srgbClr val="7030A0"/>
                </a:solidFill>
              </a:rPr>
              <a:t>  Мысленно представьте себе место. Опишите находящиеся в нем вещи, которые Вам нравятся и которые создают ваше жизненное пространство. Представьте, что Вы делаете, когда отдыхаете в своем убежище. Возможно, Вы слушаете музыку, смотрите на огонь в камине, читаете, рисуете или что-то другое. Старайтесь подумать о тех занятиях, которые Вам наиболее приятны. В течение дня каждый раз, когда Вы чувствуете себя особенно уставшим и начинаете нервничать, на несколько минут представляйте себе свое убежище.</a:t>
            </a:r>
            <a:br>
              <a:rPr lang="ru-RU" sz="4900" b="1" dirty="0" smtClean="0">
                <a:solidFill>
                  <a:srgbClr val="7030A0"/>
                </a:solidFill>
              </a:rPr>
            </a:br>
            <a:r>
              <a:rPr lang="ru-RU" dirty="0" smtClean="0"/>
              <a:t/>
            </a:r>
            <a:br>
              <a:rPr lang="ru-RU"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Изящная">
      <a:dk1>
        <a:sysClr val="windowText" lastClr="000000"/>
      </a:dk1>
      <a:lt1>
        <a:sysClr val="window" lastClr="A6FFD2"/>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684</TotalTime>
  <Words>1358</Words>
  <Application>Microsoft Office PowerPoint</Application>
  <PresentationFormat>Экран (4:3)</PresentationFormat>
  <Paragraphs>138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Солнцестояние</vt:lpstr>
      <vt:lpstr>Упражнения на преодоление или снижение тревожности при подготовке и сдаче ЕГЭ и ОГЭ</vt:lpstr>
      <vt:lpstr>УПРАЖНЕНИЯ НА ПРЕОДОЛЕНИЕ ИЛИ СНИЖЕНИЕ ТРЕВОЖНОСТИ</vt:lpstr>
      <vt:lpstr>УПРАЖНЕНИЯ НА ПРЕОДОЛЕНИЕ ИЛИ СНИЖЕНИЕ ТРЕВОЖНОСТИ</vt:lpstr>
      <vt:lpstr>УПРАЖНЕНИЯ НА ПРЕОДОЛЕНИЕ ИЛИ СНИЖЕНИЕ ТРЕВОЖНОСТИ</vt:lpstr>
      <vt:lpstr>УПРАЖНЕНИЯ НА ПРЕОДОЛЕНИЕ ИЛИ СНИЖЕНИЕ ТРЕВОЖНОСТИ</vt:lpstr>
      <vt:lpstr>Способы снятия нервно-психического напряжения</vt:lpstr>
      <vt:lpstr>Упражнения для снятия нервно – психического напряжения</vt:lpstr>
      <vt:lpstr>Упражнения для снятия нервно – психического напряжения</vt:lpstr>
      <vt:lpstr>Упражнения для снятия нервно – психического напряжения</vt:lpstr>
      <vt:lpstr>Упражнения для снятия нервно – психического напряжения</vt:lpstr>
      <vt:lpstr>Упражнения для снятия нервно – психического напряжения</vt:lpstr>
      <vt:lpstr>Кинезиологические упражнения - приёмы, мобилизующие интеллектуальные возможности школьников при сдаче экзаменов</vt:lpstr>
      <vt:lpstr>Кинезиологические упражнения - приёмы, мобилизующие интеллектуальные возможности школьников при сдаче экзаменов</vt:lpstr>
      <vt:lpstr>Кинезиологические упражнения - приёмы, мобилизующие интеллектуальные возможности школьников при сдаче экзаменов</vt:lpstr>
      <vt:lpstr>УПРАЖНЕНИЯ ПРИ УСТАЛОСТИ ГЛАЗ</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Юрий</dc:creator>
  <cp:lastModifiedBy>Юрий</cp:lastModifiedBy>
  <cp:revision>103</cp:revision>
  <dcterms:created xsi:type="dcterms:W3CDTF">2022-01-26T15:14:02Z</dcterms:created>
  <dcterms:modified xsi:type="dcterms:W3CDTF">2022-02-07T12:56:37Z</dcterms:modified>
</cp:coreProperties>
</file>