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1" r:id="rId4"/>
    <p:sldId id="259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Ситуация спора и дискуссия в семье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Составила:</a:t>
            </a:r>
          </a:p>
          <a:p>
            <a:pPr algn="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учитель МБОУ СШ № 55</a:t>
            </a:r>
          </a:p>
          <a:p>
            <a:pPr algn="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г. Твери</a:t>
            </a:r>
          </a:p>
          <a:p>
            <a:pPr algn="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Степанова Н.Ю.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Кодекс </a:t>
            </a:r>
            <a:r>
              <a:rPr lang="ru-RU" dirty="0" smtClean="0"/>
              <a:t>поведения в конфликте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9. </a:t>
            </a:r>
            <a:r>
              <a:rPr lang="ru-RU" b="1" i="1" dirty="0" smtClean="0">
                <a:solidFill>
                  <a:srgbClr val="7030A0"/>
                </a:solidFill>
              </a:rPr>
              <a:t>Ничего не надо доказывать. </a:t>
            </a:r>
            <a:r>
              <a:rPr lang="ru-RU" b="1" dirty="0" smtClean="0">
                <a:solidFill>
                  <a:srgbClr val="7030A0"/>
                </a:solidFill>
              </a:rPr>
              <a:t>В конфликте никто никогда и </a:t>
            </a:r>
            <a:r>
              <a:rPr lang="ru-RU" b="1" dirty="0" smtClean="0">
                <a:solidFill>
                  <a:srgbClr val="7030A0"/>
                </a:solidFill>
              </a:rPr>
              <a:t>никому </a:t>
            </a:r>
            <a:r>
              <a:rPr lang="ru-RU" b="1" dirty="0" smtClean="0">
                <a:solidFill>
                  <a:srgbClr val="7030A0"/>
                </a:solidFill>
              </a:rPr>
              <a:t>ничего не сможет доказать, так как отрицательные эмоции блокируют способность понимать и соглашаться с «врагом». </a:t>
            </a:r>
            <a:r>
              <a:rPr lang="ru-RU" b="1" dirty="0" smtClean="0">
                <a:solidFill>
                  <a:srgbClr val="7030A0"/>
                </a:solidFill>
              </a:rPr>
              <a:t>Человек </a:t>
            </a:r>
            <a:r>
              <a:rPr lang="ru-RU" b="1" dirty="0" smtClean="0">
                <a:solidFill>
                  <a:srgbClr val="7030A0"/>
                </a:solidFill>
              </a:rPr>
              <a:t>в этот момент не думает, его рациональная часть </a:t>
            </a:r>
            <a:r>
              <a:rPr lang="ru-RU" b="1" dirty="0" smtClean="0">
                <a:solidFill>
                  <a:srgbClr val="7030A0"/>
                </a:solidFill>
              </a:rPr>
              <a:t>отключается</a:t>
            </a:r>
            <a:r>
              <a:rPr lang="ru-RU" b="1" dirty="0" smtClean="0">
                <a:solidFill>
                  <a:srgbClr val="7030A0"/>
                </a:solidFill>
              </a:rPr>
              <a:t>, а поэтому незачем пытаться что-либо доказывать. Это пустая трата времени и бесполезное занятие.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10.  </a:t>
            </a:r>
            <a:r>
              <a:rPr lang="ru-RU" b="1" i="1" dirty="0" smtClean="0">
                <a:solidFill>
                  <a:srgbClr val="7030A0"/>
                </a:solidFill>
              </a:rPr>
              <a:t>Замолчите первым. </a:t>
            </a:r>
            <a:r>
              <a:rPr lang="ru-RU" b="1" dirty="0" smtClean="0">
                <a:solidFill>
                  <a:srgbClr val="7030A0"/>
                </a:solidFill>
              </a:rPr>
              <a:t>Если так получилось, что </a:t>
            </a:r>
            <a:r>
              <a:rPr lang="ru-RU" b="1" dirty="0" smtClean="0">
                <a:solidFill>
                  <a:srgbClr val="7030A0"/>
                </a:solidFill>
              </a:rPr>
              <a:t>Вы </a:t>
            </a:r>
            <a:r>
              <a:rPr lang="ru-RU" b="1" dirty="0" smtClean="0">
                <a:solidFill>
                  <a:srgbClr val="7030A0"/>
                </a:solidFill>
              </a:rPr>
              <a:t>не </a:t>
            </a:r>
            <a:r>
              <a:rPr lang="ru-RU" b="1" dirty="0" smtClean="0">
                <a:solidFill>
                  <a:srgbClr val="7030A0"/>
                </a:solidFill>
              </a:rPr>
              <a:t>заметили</a:t>
            </a:r>
            <a:r>
              <a:rPr lang="ru-RU" b="1" dirty="0" smtClean="0">
                <a:solidFill>
                  <a:srgbClr val="7030A0"/>
                </a:solidFill>
              </a:rPr>
              <a:t>, как «втянулись» в конфликт (по </a:t>
            </a:r>
            <a:r>
              <a:rPr lang="ru-RU" b="1" dirty="0" smtClean="0">
                <a:solidFill>
                  <a:srgbClr val="7030A0"/>
                </a:solidFill>
              </a:rPr>
              <a:t>наблюдениям, </a:t>
            </a:r>
            <a:r>
              <a:rPr lang="ru-RU" b="1" dirty="0" smtClean="0">
                <a:solidFill>
                  <a:srgbClr val="7030A0"/>
                </a:solidFill>
              </a:rPr>
              <a:t>80 % </a:t>
            </a:r>
            <a:r>
              <a:rPr lang="ru-RU" b="1" dirty="0" smtClean="0">
                <a:solidFill>
                  <a:srgbClr val="7030A0"/>
                </a:solidFill>
              </a:rPr>
              <a:t>конфликтов </a:t>
            </a:r>
            <a:r>
              <a:rPr lang="ru-RU" b="1" dirty="0" smtClean="0">
                <a:solidFill>
                  <a:srgbClr val="7030A0"/>
                </a:solidFill>
              </a:rPr>
              <a:t>возникает помимо желания их участников), попытайтесь </a:t>
            </a:r>
            <a:r>
              <a:rPr lang="ru-RU" b="1" dirty="0" smtClean="0">
                <a:solidFill>
                  <a:srgbClr val="7030A0"/>
                </a:solidFill>
              </a:rPr>
              <a:t>сделать </a:t>
            </a:r>
            <a:r>
              <a:rPr lang="ru-RU" b="1" dirty="0" smtClean="0">
                <a:solidFill>
                  <a:srgbClr val="7030A0"/>
                </a:solidFill>
              </a:rPr>
              <a:t>единственное -</a:t>
            </a:r>
            <a:r>
              <a:rPr lang="ru-RU" b="1" dirty="0" smtClean="0">
                <a:solidFill>
                  <a:srgbClr val="7030A0"/>
                </a:solidFill>
              </a:rPr>
              <a:t>замолчите</a:t>
            </a:r>
            <a:r>
              <a:rPr lang="ru-RU" b="1" dirty="0" smtClean="0">
                <a:solidFill>
                  <a:srgbClr val="7030A0"/>
                </a:solidFill>
              </a:rPr>
              <a:t>. Не от собеседника-«противника» требуйте: «Замолчи», «Прекрати», а от себя. Однако </a:t>
            </a:r>
            <a:r>
              <a:rPr lang="ru-RU" b="1" dirty="0" smtClean="0">
                <a:solidFill>
                  <a:srgbClr val="7030A0"/>
                </a:solidFill>
              </a:rPr>
              <a:t>Ваше молчание </a:t>
            </a:r>
            <a:r>
              <a:rPr lang="ru-RU" b="1" dirty="0" smtClean="0">
                <a:solidFill>
                  <a:srgbClr val="7030A0"/>
                </a:solidFill>
              </a:rPr>
              <a:t>не должно быть обидным для партнера и не должно быть окрашено злорадством и вызовом.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Кодекс </a:t>
            </a:r>
            <a:r>
              <a:rPr lang="ru-RU" dirty="0" smtClean="0"/>
              <a:t>поведения в конфликте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11.  </a:t>
            </a:r>
            <a:r>
              <a:rPr lang="ru-RU" b="1" i="1" dirty="0" smtClean="0">
                <a:solidFill>
                  <a:srgbClr val="7030A0"/>
                </a:solidFill>
              </a:rPr>
              <a:t>Не характеризуйте состояние оппонента. </a:t>
            </a:r>
            <a:r>
              <a:rPr lang="ru-RU" b="1" dirty="0" smtClean="0">
                <a:solidFill>
                  <a:srgbClr val="7030A0"/>
                </a:solidFill>
              </a:rPr>
              <a:t>Избегайте </a:t>
            </a:r>
            <a:r>
              <a:rPr lang="ru-RU" b="1" dirty="0" smtClean="0">
                <a:solidFill>
                  <a:srgbClr val="7030A0"/>
                </a:solidFill>
              </a:rPr>
              <a:t>словесной </a:t>
            </a:r>
            <a:r>
              <a:rPr lang="ru-RU" b="1" dirty="0" smtClean="0">
                <a:solidFill>
                  <a:srgbClr val="7030A0"/>
                </a:solidFill>
              </a:rPr>
              <a:t>констатации отрицательного эмоционального состояния </a:t>
            </a:r>
            <a:r>
              <a:rPr lang="ru-RU" b="1" dirty="0" smtClean="0">
                <a:solidFill>
                  <a:srgbClr val="7030A0"/>
                </a:solidFill>
              </a:rPr>
              <a:t>партнера</a:t>
            </a:r>
            <a:r>
              <a:rPr lang="ru-RU" b="1" dirty="0" smtClean="0">
                <a:solidFill>
                  <a:srgbClr val="7030A0"/>
                </a:solidFill>
              </a:rPr>
              <a:t>: «Что ты злишься, нервничаешь</a:t>
            </a:r>
            <a:r>
              <a:rPr lang="ru-RU" b="1" dirty="0" smtClean="0">
                <a:solidFill>
                  <a:srgbClr val="7030A0"/>
                </a:solidFill>
              </a:rPr>
              <a:t>?». </a:t>
            </a:r>
            <a:r>
              <a:rPr lang="ru-RU" b="1" dirty="0" smtClean="0">
                <a:solidFill>
                  <a:srgbClr val="7030A0"/>
                </a:solidFill>
              </a:rPr>
              <a:t>Т</a:t>
            </a:r>
            <a:r>
              <a:rPr lang="ru-RU" b="1" dirty="0" smtClean="0">
                <a:solidFill>
                  <a:srgbClr val="7030A0"/>
                </a:solidFill>
              </a:rPr>
              <a:t>акие </a:t>
            </a:r>
            <a:r>
              <a:rPr lang="ru-RU" b="1" dirty="0" smtClean="0">
                <a:solidFill>
                  <a:srgbClr val="7030A0"/>
                </a:solidFill>
              </a:rPr>
              <a:t>«успокоители» только укрепляют и усиливают конфликт.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12. </a:t>
            </a:r>
            <a:r>
              <a:rPr lang="ru-RU" b="1" i="1" dirty="0" smtClean="0">
                <a:solidFill>
                  <a:srgbClr val="7030A0"/>
                </a:solidFill>
              </a:rPr>
              <a:t>Независимо от результата разрешения противоречия </a:t>
            </a:r>
            <a:r>
              <a:rPr lang="ru-RU" b="1" i="1" dirty="0" smtClean="0">
                <a:solidFill>
                  <a:srgbClr val="7030A0"/>
                </a:solidFill>
              </a:rPr>
              <a:t>старайтесь </a:t>
            </a:r>
            <a:r>
              <a:rPr lang="ru-RU" b="1" i="1" dirty="0" smtClean="0">
                <a:solidFill>
                  <a:srgbClr val="7030A0"/>
                </a:solidFill>
              </a:rPr>
              <a:t>не разрушать отношения. </a:t>
            </a:r>
            <a:r>
              <a:rPr lang="ru-RU" b="1" dirty="0" smtClean="0">
                <a:solidFill>
                  <a:srgbClr val="7030A0"/>
                </a:solidFill>
              </a:rPr>
              <a:t>Выразите свое уважение и </a:t>
            </a:r>
            <a:r>
              <a:rPr lang="ru-RU" b="1" dirty="0" smtClean="0">
                <a:solidFill>
                  <a:srgbClr val="7030A0"/>
                </a:solidFill>
              </a:rPr>
              <a:t>расположение партнеру </a:t>
            </a:r>
            <a:r>
              <a:rPr lang="ru-RU" b="1" dirty="0" smtClean="0">
                <a:solidFill>
                  <a:srgbClr val="7030A0"/>
                </a:solidFill>
              </a:rPr>
              <a:t>и выскажите согласие по поводу </a:t>
            </a:r>
            <a:r>
              <a:rPr lang="ru-RU" b="1" dirty="0" smtClean="0">
                <a:solidFill>
                  <a:srgbClr val="7030A0"/>
                </a:solidFill>
              </a:rPr>
              <a:t>возникших </a:t>
            </a:r>
            <a:r>
              <a:rPr lang="ru-RU" b="1" dirty="0" smtClean="0">
                <a:solidFill>
                  <a:srgbClr val="7030A0"/>
                </a:solidFill>
              </a:rPr>
              <a:t>трудностей. Если </a:t>
            </a:r>
            <a:r>
              <a:rPr lang="ru-RU" b="1" dirty="0" smtClean="0">
                <a:solidFill>
                  <a:srgbClr val="7030A0"/>
                </a:solidFill>
              </a:rPr>
              <a:t>Вы </a:t>
            </a:r>
            <a:r>
              <a:rPr lang="ru-RU" b="1" dirty="0" smtClean="0">
                <a:solidFill>
                  <a:srgbClr val="7030A0"/>
                </a:solidFill>
              </a:rPr>
              <a:t>сохраните отношения и дадите </a:t>
            </a:r>
            <a:r>
              <a:rPr lang="ru-RU" b="1" dirty="0" smtClean="0">
                <a:solidFill>
                  <a:srgbClr val="7030A0"/>
                </a:solidFill>
              </a:rPr>
              <a:t>партнеру </a:t>
            </a:r>
            <a:r>
              <a:rPr lang="ru-RU" b="1" dirty="0" smtClean="0">
                <a:solidFill>
                  <a:srgbClr val="7030A0"/>
                </a:solidFill>
              </a:rPr>
              <a:t>«сохранить свое лицо», </a:t>
            </a:r>
            <a:r>
              <a:rPr lang="ru-RU" b="1" dirty="0" smtClean="0">
                <a:solidFill>
                  <a:srgbClr val="7030A0"/>
                </a:solidFill>
              </a:rPr>
              <a:t>Вы </a:t>
            </a:r>
            <a:r>
              <a:rPr lang="ru-RU" b="1" dirty="0" smtClean="0">
                <a:solidFill>
                  <a:srgbClr val="7030A0"/>
                </a:solidFill>
              </a:rPr>
              <a:t>не потеряете его как будущего клиента или партнера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Соблюдение этих правил поможет и в ситуации спора и конфликта в семье.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Табу в конфликтной ситуации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В книге Нелли Власовой «...И проснешься боссом» </a:t>
            </a:r>
            <a:r>
              <a:rPr lang="ru-RU" b="1" dirty="0" smtClean="0">
                <a:solidFill>
                  <a:srgbClr val="7030A0"/>
                </a:solidFill>
              </a:rPr>
              <a:t>сформулированы </a:t>
            </a:r>
            <a:r>
              <a:rPr lang="ru-RU" b="1" dirty="0" smtClean="0">
                <a:solidFill>
                  <a:srgbClr val="7030A0"/>
                </a:solidFill>
              </a:rPr>
              <a:t>11 табу в конфликтной ситуации.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                                 Нельзя: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1. Критически оценивать партнера.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2.  Приписывать ему низменные или плохие намерения.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3. Демонстрировать знаки своего превосходства.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4.  Обвинять и приписывать ответственность только партнеру.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5.  Игнорировать интересы партнера по общению.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6.  Видеть все только со своей позиции.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7. Уменьшать заслуги партнера и его вклад в общее дело.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8. Преувеличивать свои заслуги.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9. Раздражаться, кричать и нападать.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10. Задевать «болевые точки» и уязвимые места партнера.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11. Обрушивать на партнера множество претензий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Эти табу действительны и для ситуации спора и конфликта в семье.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В </a:t>
            </a:r>
            <a:r>
              <a:rPr lang="ru-RU" b="1" dirty="0" smtClean="0">
                <a:solidFill>
                  <a:srgbClr val="7030A0"/>
                </a:solidFill>
              </a:rPr>
              <a:t>конфликтной ситуации всегда нужно </a:t>
            </a:r>
            <a:r>
              <a:rPr lang="ru-RU" b="1" dirty="0" smtClean="0">
                <a:solidFill>
                  <a:srgbClr val="7030A0"/>
                </a:solidFill>
              </a:rPr>
              <a:t>помнить о вежливости, тактичности и уважении друг к другу!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СПАСИБО ЗА ВНИМАНИЕ!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Конфликт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u="sng" dirty="0" smtClean="0">
                <a:solidFill>
                  <a:srgbClr val="00B050"/>
                </a:solidFill>
              </a:rPr>
              <a:t>Конфликт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– столкновение противоположных сторон, интересов, мнений, сил, серьезное разногласие, острый спор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u="sng" dirty="0" smtClean="0">
                <a:solidFill>
                  <a:srgbClr val="7030A0"/>
                </a:solidFill>
              </a:rPr>
              <a:t>Конфликт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- </a:t>
            </a:r>
            <a:r>
              <a:rPr lang="ru-RU" b="1" dirty="0" smtClean="0">
                <a:solidFill>
                  <a:srgbClr val="7030A0"/>
                </a:solidFill>
              </a:rPr>
              <a:t>это взаимные отрицательные отношения, возникающие при столкновении желаний, </a:t>
            </a:r>
            <a:r>
              <a:rPr lang="ru-RU" b="1" dirty="0" smtClean="0">
                <a:solidFill>
                  <a:srgbClr val="7030A0"/>
                </a:solidFill>
              </a:rPr>
              <a:t>мнений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u="sng" dirty="0" smtClean="0">
                <a:solidFill>
                  <a:srgbClr val="C00000"/>
                </a:solidFill>
              </a:rPr>
              <a:t>Конфликт</a:t>
            </a:r>
            <a:r>
              <a:rPr lang="ru-RU" b="1" dirty="0" smtClean="0">
                <a:solidFill>
                  <a:srgbClr val="C00000"/>
                </a:solidFill>
              </a:rPr>
              <a:t> - это </a:t>
            </a:r>
            <a:r>
              <a:rPr lang="ru-RU" b="1" dirty="0" smtClean="0">
                <a:solidFill>
                  <a:srgbClr val="C00000"/>
                </a:solidFill>
              </a:rPr>
              <a:t>разногласия между </a:t>
            </a:r>
            <a:r>
              <a:rPr lang="ru-RU" b="1" dirty="0" smtClean="0">
                <a:solidFill>
                  <a:srgbClr val="C00000"/>
                </a:solidFill>
              </a:rPr>
              <a:t>людьми, отягощенные </a:t>
            </a:r>
            <a:r>
              <a:rPr lang="ru-RU" b="1" dirty="0" smtClean="0">
                <a:solidFill>
                  <a:srgbClr val="C00000"/>
                </a:solidFill>
              </a:rPr>
              <a:t>эмоциональным напряжением и «выяснением </a:t>
            </a:r>
            <a:r>
              <a:rPr lang="ru-RU" b="1" dirty="0" smtClean="0">
                <a:solidFill>
                  <a:srgbClr val="C00000"/>
                </a:solidFill>
              </a:rPr>
              <a:t>отношений».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u="sng" dirty="0" smtClean="0">
                <a:solidFill>
                  <a:srgbClr val="00B050"/>
                </a:solidFill>
              </a:rPr>
              <a:t>Общий источник любого конфликта </a:t>
            </a:r>
            <a:r>
              <a:rPr lang="ru-RU" b="1" dirty="0" smtClean="0">
                <a:solidFill>
                  <a:srgbClr val="00B050"/>
                </a:solidFill>
              </a:rPr>
              <a:t>– несовпадение интересов сторон.</a:t>
            </a: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Правила поведения в конфликтной ситуации, в ситуации спора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fontScale="40000" lnSpcReduction="20000"/>
          </a:bodyPr>
          <a:lstStyle/>
          <a:p>
            <a:pPr algn="just" fontAlgn="base"/>
            <a:endParaRPr lang="ru-RU" sz="4000" b="1" dirty="0" smtClean="0">
              <a:solidFill>
                <a:srgbClr val="7030A0"/>
              </a:solidFill>
            </a:endParaRPr>
          </a:p>
          <a:p>
            <a:pPr algn="just" fontAlgn="base">
              <a:buFont typeface="Wingdings" pitchFamily="2" charset="2"/>
              <a:buChar char="q"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того чтобы быть успешным, иметь крепкие отношения в семье, либо с близкими нам людьми, необходимо знать, как можно разрешить конфликтные ситуации. 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 fontAlgn="base">
              <a:buFont typeface="Wingdings" pitchFamily="2" charset="2"/>
              <a:buChar char="q"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Конечно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, используя эти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рекомендации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конфликтов в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семье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В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ы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не избежите, но их станет значительно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меньше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и разрешить их будет гораздо проще.</a:t>
            </a:r>
          </a:p>
          <a:p>
            <a:pPr algn="just" fontAlgn="base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ru-RU" sz="4000" b="1" u="sng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4000" b="1" u="sng" dirty="0" smtClean="0">
                <a:solidFill>
                  <a:schemeClr val="accent1">
                    <a:lumMod val="50000"/>
                  </a:schemeClr>
                </a:solidFill>
              </a:rPr>
              <a:t>конфликтной ситуации  </a:t>
            </a:r>
            <a:r>
              <a:rPr lang="ru-RU" sz="4000" b="1" u="sng" dirty="0" smtClean="0">
                <a:solidFill>
                  <a:schemeClr val="accent1">
                    <a:lumMod val="50000"/>
                  </a:schemeClr>
                </a:solidFill>
              </a:rPr>
              <a:t>психологи рекомендуют придерживаться </a:t>
            </a:r>
            <a:r>
              <a:rPr lang="ru-RU" sz="4000" b="1" u="sng" dirty="0" smtClean="0">
                <a:solidFill>
                  <a:schemeClr val="accent1">
                    <a:lumMod val="50000"/>
                  </a:schemeClr>
                </a:solidFill>
              </a:rPr>
              <a:t>следующих правил: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ограничивать предмет спора, так как неопределенность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и переход от конкретного вопроса к общему затрудняют достижение согласия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учитывать уровень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знаний, компетентности в данном вопросе противоположной стороны; при большой разнице в уровне компетентности спор или дискуссия будут малопродуктивными, а при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попытке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малокомпетентного участника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спора настоять на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своем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они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могут перерасти в конфликт;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учитывать степень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эмоциональной возбудимости, выдержанности противоположной стороны; если участники спора легко эмоционально возбудимы, обладают упрямством, спор неизбежно перерастет в конфликт;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осуществлять контроль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за тем, чтобы в пылу спора не перейти на оценку личностных качеств друг друга.</a:t>
            </a:r>
          </a:p>
          <a:p>
            <a:pPr algn="just" fontAlgn="base">
              <a:buFont typeface="Wingdings" pitchFamily="2" charset="2"/>
              <a:buChar char="q"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При несоблюдении этих правил спор перерастает в конфликт. 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СПОСОБНОСТЬ К КОНФРОНТАЦИИ - ОБЪЯСНЕНИЮ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Главная способность в конфликте - способность к конфронтации-объяснению. Это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умение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lvl="0"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Отстаивать свою позицию открыто,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«лицом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лицу»;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Стремление оценивать саму конфликтную ситуацию, ее содержание, а не человеческие качества своего партнера;</a:t>
            </a:r>
          </a:p>
          <a:p>
            <a:pPr lvl="0"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Стремление к сохранению личностных отношений всех участников конфликта.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3200" dirty="0" smtClean="0">
                <a:solidFill>
                  <a:srgbClr val="FF0000"/>
                </a:solidFill>
              </a:rPr>
              <a:t>СПОСОБ РАЗРЕШЕНИЯ КОНФЛИКТОВ «ВЫИГРЫВАЮТ ОБА» («</a:t>
            </a:r>
            <a:r>
              <a:rPr lang="ru-RU" sz="3200" dirty="0" err="1" smtClean="0">
                <a:solidFill>
                  <a:srgbClr val="FF0000"/>
                </a:solidFill>
              </a:rPr>
              <a:t>win-win</a:t>
            </a:r>
            <a:r>
              <a:rPr lang="ru-RU" sz="3200" dirty="0" smtClean="0">
                <a:solidFill>
                  <a:srgbClr val="FF0000"/>
                </a:solidFill>
              </a:rPr>
              <a:t>»)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endParaRPr lang="ru-RU" b="1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В большинстве ситуаций вполне можно разрешить </a:t>
            </a:r>
            <a:r>
              <a:rPr lang="ru-RU" b="1" dirty="0" smtClean="0">
                <a:solidFill>
                  <a:srgbClr val="7030A0"/>
                </a:solidFill>
              </a:rPr>
              <a:t>спор, </a:t>
            </a:r>
            <a:r>
              <a:rPr lang="ru-RU" b="1" dirty="0" smtClean="0">
                <a:solidFill>
                  <a:srgbClr val="7030A0"/>
                </a:solidFill>
              </a:rPr>
              <a:t>конфликт </a:t>
            </a:r>
            <a:r>
              <a:rPr lang="ru-RU" b="1" dirty="0" smtClean="0">
                <a:solidFill>
                  <a:srgbClr val="7030A0"/>
                </a:solidFill>
              </a:rPr>
              <a:t>так, что ни одна сторона не проиграет, а во многих случаях в выигрыше оказываются обе стороны.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Этот способ разрешения конфликтов называется «Выигрывают оба» («</a:t>
            </a:r>
            <a:r>
              <a:rPr lang="ru-RU" b="1" dirty="0" err="1" smtClean="0">
                <a:solidFill>
                  <a:srgbClr val="7030A0"/>
                </a:solidFill>
              </a:rPr>
              <a:t>win-win</a:t>
            </a:r>
            <a:r>
              <a:rPr lang="ru-RU" b="1" dirty="0" smtClean="0">
                <a:solidFill>
                  <a:srgbClr val="7030A0"/>
                </a:solidFill>
              </a:rPr>
              <a:t>»).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ПРИМЕНЕНИЕ СПОСОБА РАЗРЕШЕНИЯ КОНФЛИКТОВ «ВЫИГРЫВАЮТ ОБА»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800" b="1" dirty="0" smtClean="0">
                <a:solidFill>
                  <a:srgbClr val="7030A0"/>
                </a:solidFill>
              </a:rPr>
              <a:t>Применение этого способа для разрешения конфликтов по шагам:</a:t>
            </a:r>
          </a:p>
          <a:p>
            <a:pPr>
              <a:buNone/>
            </a:pPr>
            <a:endParaRPr lang="ru-RU" sz="3800" b="1" dirty="0" smtClean="0">
              <a:solidFill>
                <a:srgbClr val="7030A0"/>
              </a:solidFill>
            </a:endParaRPr>
          </a:p>
          <a:p>
            <a:pPr algn="just" fontAlgn="base"/>
            <a:r>
              <a:rPr lang="ru-RU" sz="3300" b="1" dirty="0" smtClean="0">
                <a:solidFill>
                  <a:srgbClr val="C00000"/>
                </a:solidFill>
              </a:rPr>
              <a:t>Шаг 1. Прояснение конфликтной ситуации. </a:t>
            </a:r>
            <a:r>
              <a:rPr lang="ru-RU" sz="3300" b="1" dirty="0" smtClean="0">
                <a:solidFill>
                  <a:srgbClr val="7030A0"/>
                </a:solidFill>
              </a:rPr>
              <a:t>Н</a:t>
            </a:r>
            <a:r>
              <a:rPr lang="ru-RU" sz="3300" b="1" dirty="0" smtClean="0">
                <a:solidFill>
                  <a:srgbClr val="7030A0"/>
                </a:solidFill>
              </a:rPr>
              <a:t>ужно </a:t>
            </a:r>
            <a:r>
              <a:rPr lang="ru-RU" sz="3300" b="1" dirty="0" smtClean="0">
                <a:solidFill>
                  <a:srgbClr val="7030A0"/>
                </a:solidFill>
              </a:rPr>
              <a:t>обязательно выяснить на 100%, что именно хочет другой человек, что именно ему важно. После того, как </a:t>
            </a:r>
            <a:r>
              <a:rPr lang="ru-RU" sz="3300" b="1" dirty="0" smtClean="0">
                <a:solidFill>
                  <a:srgbClr val="7030A0"/>
                </a:solidFill>
              </a:rPr>
              <a:t>Вы </a:t>
            </a:r>
            <a:r>
              <a:rPr lang="ru-RU" sz="3300" b="1" dirty="0" smtClean="0">
                <a:solidFill>
                  <a:srgbClr val="7030A0"/>
                </a:solidFill>
              </a:rPr>
              <a:t>выяснили, что важно другому человеку и чего именно он хочет, расскажите ему о том, </a:t>
            </a:r>
            <a:r>
              <a:rPr lang="ru-RU" sz="3300" b="1" dirty="0" smtClean="0">
                <a:solidFill>
                  <a:srgbClr val="7030A0"/>
                </a:solidFill>
              </a:rPr>
              <a:t>чего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smtClean="0">
                <a:solidFill>
                  <a:srgbClr val="7030A0"/>
                </a:solidFill>
              </a:rPr>
              <a:t>хотите </a:t>
            </a:r>
            <a:r>
              <a:rPr lang="ru-RU" sz="3300" b="1" dirty="0" smtClean="0">
                <a:solidFill>
                  <a:srgbClr val="7030A0"/>
                </a:solidFill>
              </a:rPr>
              <a:t>В</a:t>
            </a:r>
            <a:r>
              <a:rPr lang="ru-RU" sz="3300" b="1" dirty="0" smtClean="0">
                <a:solidFill>
                  <a:srgbClr val="7030A0"/>
                </a:solidFill>
              </a:rPr>
              <a:t>ы</a:t>
            </a:r>
            <a:r>
              <a:rPr lang="ru-RU" sz="3300" b="1" dirty="0" smtClean="0">
                <a:solidFill>
                  <a:srgbClr val="7030A0"/>
                </a:solidFill>
              </a:rPr>
              <a:t>. Потом можете резюмировать - итак, «ты хотел бы то-то и то-то, а я хочу вот этого. Как же нам дальше быть?»</a:t>
            </a:r>
          </a:p>
          <a:p>
            <a:pPr algn="just" fontAlgn="base"/>
            <a:r>
              <a:rPr lang="ru-RU" sz="3300" b="1" dirty="0" smtClean="0">
                <a:solidFill>
                  <a:srgbClr val="C00000"/>
                </a:solidFill>
              </a:rPr>
              <a:t>Шаг 2. Сбор предложений. </a:t>
            </a:r>
            <a:r>
              <a:rPr lang="ru-RU" sz="3300" b="1" dirty="0" smtClean="0">
                <a:solidFill>
                  <a:srgbClr val="7030A0"/>
                </a:solidFill>
              </a:rPr>
              <a:t>Этот этап начинается с вопроса «Как же нам быть?», «Как нам поступить?», «Давай подумаем вместе, как нам теперь поступить». И на этом этапе записываются все возможные варианты дальнейших действий, в том числе самые необычные. Причем часть вариантов предлагается одной стороной, другая часть вариантов </a:t>
            </a:r>
            <a:r>
              <a:rPr lang="ru-RU" sz="3300" b="1" dirty="0" smtClean="0">
                <a:solidFill>
                  <a:srgbClr val="7030A0"/>
                </a:solidFill>
              </a:rPr>
              <a:t>- другой стороной.</a:t>
            </a:r>
            <a:endParaRPr lang="ru-RU" sz="3300" b="1" dirty="0" smtClean="0">
              <a:solidFill>
                <a:srgbClr val="7030A0"/>
              </a:solidFill>
            </a:endParaRPr>
          </a:p>
          <a:p>
            <a:pPr algn="just" fontAlgn="base"/>
            <a:r>
              <a:rPr lang="ru-RU" sz="3300" b="1" dirty="0" smtClean="0">
                <a:solidFill>
                  <a:srgbClr val="C00000"/>
                </a:solidFill>
              </a:rPr>
              <a:t>Шаг 3. Оценка предложений и выбор наиболее приемлемого. </a:t>
            </a:r>
            <a:r>
              <a:rPr lang="ru-RU" sz="3300" b="1" dirty="0" smtClean="0">
                <a:solidFill>
                  <a:srgbClr val="7030A0"/>
                </a:solidFill>
              </a:rPr>
              <a:t>И</a:t>
            </a:r>
            <a:r>
              <a:rPr lang="ru-RU" sz="3300" b="1" dirty="0" smtClean="0">
                <a:solidFill>
                  <a:srgbClr val="7030A0"/>
                </a:solidFill>
              </a:rPr>
              <a:t>з </a:t>
            </a:r>
            <a:r>
              <a:rPr lang="ru-RU" sz="3300" b="1" dirty="0" smtClean="0">
                <a:solidFill>
                  <a:srgbClr val="7030A0"/>
                </a:solidFill>
              </a:rPr>
              <a:t>всего списка в конечном итоге выбирается вариант, который подходит </a:t>
            </a:r>
            <a:r>
              <a:rPr lang="ru-RU" sz="3300" b="1" dirty="0" smtClean="0">
                <a:solidFill>
                  <a:srgbClr val="7030A0"/>
                </a:solidFill>
              </a:rPr>
              <a:t>обеим сторонам.</a:t>
            </a:r>
            <a:endParaRPr lang="ru-RU" sz="3300" b="1" dirty="0" smtClean="0">
              <a:solidFill>
                <a:srgbClr val="7030A0"/>
              </a:solidFill>
            </a:endParaRPr>
          </a:p>
          <a:p>
            <a:pPr algn="just" fontAlgn="base"/>
            <a:r>
              <a:rPr lang="ru-RU" sz="3300" b="1" dirty="0" smtClean="0">
                <a:solidFill>
                  <a:srgbClr val="C00000"/>
                </a:solidFill>
              </a:rPr>
              <a:t>Шаг 4. Детализация принятого решения. </a:t>
            </a:r>
            <a:r>
              <a:rPr lang="ru-RU" sz="3300" b="1" dirty="0" smtClean="0">
                <a:solidFill>
                  <a:srgbClr val="7030A0"/>
                </a:solidFill>
              </a:rPr>
              <a:t> </a:t>
            </a:r>
            <a:r>
              <a:rPr lang="ru-RU" sz="3300" b="1" dirty="0" smtClean="0">
                <a:solidFill>
                  <a:srgbClr val="7030A0"/>
                </a:solidFill>
              </a:rPr>
              <a:t>Обговаривается, </a:t>
            </a:r>
            <a:r>
              <a:rPr lang="ru-RU" sz="3300" b="1" dirty="0" smtClean="0">
                <a:solidFill>
                  <a:srgbClr val="7030A0"/>
                </a:solidFill>
              </a:rPr>
              <a:t>кто </a:t>
            </a:r>
            <a:r>
              <a:rPr lang="ru-RU" sz="3300" b="1" dirty="0" smtClean="0">
                <a:solidFill>
                  <a:srgbClr val="7030A0"/>
                </a:solidFill>
              </a:rPr>
              <a:t>когда и что делает.</a:t>
            </a:r>
          </a:p>
          <a:p>
            <a:pPr algn="just" fontAlgn="base"/>
            <a:r>
              <a:rPr lang="ru-RU" sz="3300" b="1" dirty="0" smtClean="0">
                <a:solidFill>
                  <a:srgbClr val="C00000"/>
                </a:solidFill>
              </a:rPr>
              <a:t>Шаг 5. Выполнение принятого решения. </a:t>
            </a:r>
          </a:p>
          <a:p>
            <a:pPr algn="just" fontAlgn="base"/>
            <a:r>
              <a:rPr lang="ru-RU" sz="3300" b="1" dirty="0" smtClean="0">
                <a:solidFill>
                  <a:srgbClr val="7030A0"/>
                </a:solidFill>
              </a:rPr>
              <a:t>Этот способ разрешения конфликтов никого не оставляет с чувством проигрыша, он приглашает к сотрудничеству и обсуждению, и в конечном счете выигрывают все.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Кодекс поведения в конфликте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Специалисты в области </a:t>
            </a:r>
            <a:r>
              <a:rPr lang="ru-RU" b="1" dirty="0" err="1" smtClean="0">
                <a:solidFill>
                  <a:srgbClr val="7030A0"/>
                </a:solidFill>
              </a:rPr>
              <a:t>конфликтологии</a:t>
            </a:r>
            <a:r>
              <a:rPr lang="ru-RU" b="1" dirty="0" smtClean="0">
                <a:solidFill>
                  <a:srgbClr val="7030A0"/>
                </a:solidFill>
              </a:rPr>
              <a:t> разработали кодекс поведения в конфликте.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Вот некоторые правила* </a:t>
            </a:r>
            <a:r>
              <a:rPr lang="ru-RU" b="1" dirty="0" smtClean="0">
                <a:solidFill>
                  <a:srgbClr val="7030A0"/>
                </a:solidFill>
              </a:rPr>
              <a:t>(*Самыгин </a:t>
            </a:r>
            <a:r>
              <a:rPr lang="ru-RU" b="1" dirty="0" smtClean="0">
                <a:solidFill>
                  <a:srgbClr val="7030A0"/>
                </a:solidFill>
              </a:rPr>
              <a:t>С.И</a:t>
            </a:r>
            <a:r>
              <a:rPr lang="ru-RU" b="1" dirty="0" smtClean="0">
                <a:solidFill>
                  <a:srgbClr val="7030A0"/>
                </a:solidFill>
              </a:rPr>
              <a:t>., Столяренко Л.Д. Психология управления. </a:t>
            </a:r>
            <a:r>
              <a:rPr lang="ru-RU" b="1" dirty="0" smtClean="0">
                <a:solidFill>
                  <a:srgbClr val="7030A0"/>
                </a:solidFill>
              </a:rPr>
              <a:t>- Ростов-на-Дону, </a:t>
            </a:r>
            <a:r>
              <a:rPr lang="ru-RU" b="1" dirty="0" smtClean="0">
                <a:solidFill>
                  <a:srgbClr val="7030A0"/>
                </a:solidFill>
              </a:rPr>
              <a:t>1997</a:t>
            </a:r>
            <a:r>
              <a:rPr lang="ru-RU" b="1" dirty="0" smtClean="0">
                <a:solidFill>
                  <a:srgbClr val="7030A0"/>
                </a:solidFill>
              </a:rPr>
              <a:t>.- с. </a:t>
            </a:r>
            <a:r>
              <a:rPr lang="ru-RU" b="1" dirty="0" smtClean="0">
                <a:solidFill>
                  <a:srgbClr val="7030A0"/>
                </a:solidFill>
              </a:rPr>
              <a:t>468-472.):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1. </a:t>
            </a:r>
            <a:r>
              <a:rPr lang="ru-RU" b="1" i="1" dirty="0" smtClean="0">
                <a:solidFill>
                  <a:srgbClr val="7030A0"/>
                </a:solidFill>
              </a:rPr>
              <a:t>Дайте партнеру «выпустить пар». </a:t>
            </a:r>
            <a:r>
              <a:rPr lang="ru-RU" b="1" dirty="0" smtClean="0">
                <a:solidFill>
                  <a:srgbClr val="7030A0"/>
                </a:solidFill>
              </a:rPr>
              <a:t>Если партнер раздражен и агрессивен (переполнен отрицательными эмоциями), договориться с ним трудно, а зачастую невозможно, поэтому постарайтесь помочь ему снизить внутреннее напряжение. Во время его «</a:t>
            </a:r>
            <a:r>
              <a:rPr lang="ru-RU" b="1" dirty="0" smtClean="0">
                <a:solidFill>
                  <a:srgbClr val="7030A0"/>
                </a:solidFill>
              </a:rPr>
              <a:t>взрыва</a:t>
            </a:r>
            <a:r>
              <a:rPr lang="ru-RU" b="1" dirty="0" smtClean="0">
                <a:solidFill>
                  <a:srgbClr val="7030A0"/>
                </a:solidFill>
              </a:rPr>
              <a:t>» рекомендуется вести себя спокойно, уверенно, но не </a:t>
            </a:r>
            <a:r>
              <a:rPr lang="ru-RU" b="1" dirty="0" smtClean="0">
                <a:solidFill>
                  <a:srgbClr val="7030A0"/>
                </a:solidFill>
              </a:rPr>
              <a:t>высокомерно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2.  </a:t>
            </a:r>
            <a:r>
              <a:rPr lang="ru-RU" b="1" i="1" dirty="0" smtClean="0">
                <a:solidFill>
                  <a:srgbClr val="7030A0"/>
                </a:solidFill>
              </a:rPr>
              <a:t>Сбивайте агрессию неожиданными приемами. </a:t>
            </a:r>
            <a:r>
              <a:rPr lang="ru-RU" b="1" dirty="0" smtClean="0">
                <a:solidFill>
                  <a:srgbClr val="7030A0"/>
                </a:solidFill>
              </a:rPr>
              <a:t>Например, </a:t>
            </a:r>
            <a:r>
              <a:rPr lang="ru-RU" b="1" dirty="0" smtClean="0">
                <a:solidFill>
                  <a:srgbClr val="7030A0"/>
                </a:solidFill>
              </a:rPr>
              <a:t>задайте </a:t>
            </a:r>
            <a:r>
              <a:rPr lang="ru-RU" b="1" dirty="0" smtClean="0">
                <a:solidFill>
                  <a:srgbClr val="7030A0"/>
                </a:solidFill>
              </a:rPr>
              <a:t>неожиданный вопрос совсем о другом, но значимом для партнера </a:t>
            </a:r>
            <a:r>
              <a:rPr lang="ru-RU" b="1" dirty="0" smtClean="0">
                <a:solidFill>
                  <a:srgbClr val="7030A0"/>
                </a:solidFill>
              </a:rPr>
              <a:t>деле, </a:t>
            </a:r>
            <a:r>
              <a:rPr lang="ru-RU" b="1" dirty="0" smtClean="0">
                <a:solidFill>
                  <a:srgbClr val="7030A0"/>
                </a:solidFill>
              </a:rPr>
              <a:t>или доверительно попросите у конфликтующего собеседника совета.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3.  </a:t>
            </a:r>
            <a:r>
              <a:rPr lang="ru-RU" b="1" i="1" dirty="0" smtClean="0">
                <a:solidFill>
                  <a:srgbClr val="7030A0"/>
                </a:solidFill>
              </a:rPr>
              <a:t>Не давайте партнеру отрицательных оценок, а говорите о своих чувствах. </a:t>
            </a:r>
            <a:r>
              <a:rPr lang="ru-RU" b="1" dirty="0" smtClean="0">
                <a:solidFill>
                  <a:srgbClr val="7030A0"/>
                </a:solidFill>
              </a:rPr>
              <a:t>Не говорите: «Вы меня обманываете», лучше звучит: «Я чувствую себя обманутым».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Кодекс </a:t>
            </a:r>
            <a:r>
              <a:rPr lang="ru-RU" dirty="0" smtClean="0"/>
              <a:t>поведения в конфликте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4.  </a:t>
            </a:r>
            <a:r>
              <a:rPr lang="ru-RU" b="1" i="1" dirty="0" smtClean="0">
                <a:solidFill>
                  <a:srgbClr val="7030A0"/>
                </a:solidFill>
              </a:rPr>
              <a:t>Попросите сформулировать желаемый конечный результат и проблему как цепь препятствий. </a:t>
            </a:r>
            <a:r>
              <a:rPr lang="ru-RU" b="1" dirty="0" smtClean="0">
                <a:solidFill>
                  <a:srgbClr val="7030A0"/>
                </a:solidFill>
              </a:rPr>
              <a:t>Проблема </a:t>
            </a:r>
            <a:r>
              <a:rPr lang="ru-RU" b="1" dirty="0" smtClean="0">
                <a:solidFill>
                  <a:srgbClr val="7030A0"/>
                </a:solidFill>
              </a:rPr>
              <a:t>- </a:t>
            </a:r>
            <a:r>
              <a:rPr lang="ru-RU" b="1" dirty="0" smtClean="0">
                <a:solidFill>
                  <a:srgbClr val="7030A0"/>
                </a:solidFill>
              </a:rPr>
              <a:t>это то, что надо </a:t>
            </a:r>
            <a:r>
              <a:rPr lang="ru-RU" b="1" dirty="0" smtClean="0">
                <a:solidFill>
                  <a:srgbClr val="7030A0"/>
                </a:solidFill>
              </a:rPr>
              <a:t>решать</a:t>
            </a:r>
            <a:r>
              <a:rPr lang="ru-RU" b="1" dirty="0" smtClean="0">
                <a:solidFill>
                  <a:srgbClr val="7030A0"/>
                </a:solidFill>
              </a:rPr>
              <a:t>, а отношение к человеку </a:t>
            </a:r>
            <a:r>
              <a:rPr lang="ru-RU" b="1" dirty="0" smtClean="0">
                <a:solidFill>
                  <a:srgbClr val="7030A0"/>
                </a:solidFill>
              </a:rPr>
              <a:t>- </a:t>
            </a:r>
            <a:r>
              <a:rPr lang="ru-RU" b="1" dirty="0" smtClean="0">
                <a:solidFill>
                  <a:srgbClr val="7030A0"/>
                </a:solidFill>
              </a:rPr>
              <a:t>это фон, условия, в которых приходится принимать решение. В случае неприязненного </a:t>
            </a:r>
            <a:r>
              <a:rPr lang="ru-RU" b="1" dirty="0" smtClean="0">
                <a:solidFill>
                  <a:srgbClr val="7030A0"/>
                </a:solidFill>
              </a:rPr>
              <a:t>отношения  к партнеру Вы </a:t>
            </a:r>
            <a:r>
              <a:rPr lang="ru-RU" b="1" dirty="0" smtClean="0">
                <a:solidFill>
                  <a:srgbClr val="7030A0"/>
                </a:solidFill>
              </a:rPr>
              <a:t>можете не захотеть решать проблему. Этого делать нельзя! Не позволяйте эмоциям управлять </a:t>
            </a:r>
            <a:r>
              <a:rPr lang="ru-RU" b="1" dirty="0" smtClean="0">
                <a:solidFill>
                  <a:srgbClr val="7030A0"/>
                </a:solidFill>
              </a:rPr>
              <a:t>Вами</a:t>
            </a:r>
            <a:r>
              <a:rPr lang="ru-RU" b="1" dirty="0" smtClean="0">
                <a:solidFill>
                  <a:srgbClr val="7030A0"/>
                </a:solidFill>
              </a:rPr>
              <a:t>. Вместе с собеседником определите проблему и </a:t>
            </a:r>
            <a:r>
              <a:rPr lang="ru-RU" b="1" dirty="0" smtClean="0">
                <a:solidFill>
                  <a:srgbClr val="7030A0"/>
                </a:solidFill>
              </a:rPr>
              <a:t>сосредоточьтесь </a:t>
            </a:r>
            <a:r>
              <a:rPr lang="ru-RU" b="1" dirty="0" smtClean="0">
                <a:solidFill>
                  <a:srgbClr val="7030A0"/>
                </a:solidFill>
              </a:rPr>
              <a:t>на ней. Иными словами: отделите проблему от личности.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5.  </a:t>
            </a:r>
            <a:r>
              <a:rPr lang="ru-RU" b="1" i="1" dirty="0" smtClean="0">
                <a:solidFill>
                  <a:srgbClr val="7030A0"/>
                </a:solidFill>
              </a:rPr>
              <a:t>Предложите </a:t>
            </a:r>
            <a:r>
              <a:rPr lang="ru-RU" b="1" i="1" dirty="0" smtClean="0">
                <a:solidFill>
                  <a:srgbClr val="7030A0"/>
                </a:solidFill>
              </a:rPr>
              <a:t>партнеру </a:t>
            </a:r>
            <a:r>
              <a:rPr lang="ru-RU" b="1" i="1" dirty="0" smtClean="0">
                <a:solidFill>
                  <a:srgbClr val="7030A0"/>
                </a:solidFill>
              </a:rPr>
              <a:t>высказать свои соображения по </a:t>
            </a:r>
            <a:r>
              <a:rPr lang="ru-RU" b="1" i="1" dirty="0" smtClean="0">
                <a:solidFill>
                  <a:srgbClr val="7030A0"/>
                </a:solidFill>
              </a:rPr>
              <a:t>разрешению </a:t>
            </a:r>
            <a:r>
              <a:rPr lang="ru-RU" b="1" i="1" dirty="0" smtClean="0">
                <a:solidFill>
                  <a:srgbClr val="7030A0"/>
                </a:solidFill>
              </a:rPr>
              <a:t>возникшей проблемы и свои варианты решения. </a:t>
            </a:r>
            <a:r>
              <a:rPr lang="ru-RU" b="1" dirty="0" smtClean="0">
                <a:solidFill>
                  <a:srgbClr val="7030A0"/>
                </a:solidFill>
              </a:rPr>
              <a:t>Не надо </a:t>
            </a:r>
            <a:r>
              <a:rPr lang="ru-RU" b="1" dirty="0" smtClean="0">
                <a:solidFill>
                  <a:srgbClr val="7030A0"/>
                </a:solidFill>
              </a:rPr>
              <a:t>искать </a:t>
            </a:r>
            <a:r>
              <a:rPr lang="ru-RU" b="1" dirty="0" smtClean="0">
                <a:solidFill>
                  <a:srgbClr val="7030A0"/>
                </a:solidFill>
              </a:rPr>
              <a:t>виновных и объяснять создавшееся положение. Ищите выход из него. Не останавливайтесь на первом приемлемом варианте, их должно быть найдено много, чтобы выбрать лучший (</a:t>
            </a:r>
            <a:r>
              <a:rPr lang="ru-RU" b="1" dirty="0" smtClean="0">
                <a:solidFill>
                  <a:srgbClr val="7030A0"/>
                </a:solidFill>
              </a:rPr>
              <a:t>альтернатива</a:t>
            </a:r>
            <a:r>
              <a:rPr lang="ru-RU" b="1" dirty="0" smtClean="0">
                <a:solidFill>
                  <a:srgbClr val="7030A0"/>
                </a:solidFill>
              </a:rPr>
              <a:t>). При этом всегда помните, что искать следует взаимоприемлемые варианты решения, т. е. </a:t>
            </a:r>
            <a:r>
              <a:rPr lang="ru-RU" b="1" dirty="0" smtClean="0">
                <a:solidFill>
                  <a:srgbClr val="7030A0"/>
                </a:solidFill>
              </a:rPr>
              <a:t>Вы </a:t>
            </a:r>
            <a:r>
              <a:rPr lang="ru-RU" b="1" dirty="0" smtClean="0">
                <a:solidFill>
                  <a:srgbClr val="7030A0"/>
                </a:solidFill>
              </a:rPr>
              <a:t>и </a:t>
            </a:r>
            <a:r>
              <a:rPr lang="ru-RU" b="1" dirty="0" smtClean="0">
                <a:solidFill>
                  <a:srgbClr val="7030A0"/>
                </a:solidFill>
              </a:rPr>
              <a:t>партнер </a:t>
            </a:r>
            <a:r>
              <a:rPr lang="ru-RU" b="1" dirty="0" smtClean="0">
                <a:solidFill>
                  <a:srgbClr val="7030A0"/>
                </a:solidFill>
              </a:rPr>
              <a:t>по </a:t>
            </a:r>
            <a:r>
              <a:rPr lang="ru-RU" b="1" dirty="0" smtClean="0">
                <a:solidFill>
                  <a:srgbClr val="7030A0"/>
                </a:solidFill>
              </a:rPr>
              <a:t>общению </a:t>
            </a:r>
            <a:r>
              <a:rPr lang="ru-RU" b="1" dirty="0" smtClean="0">
                <a:solidFill>
                  <a:srgbClr val="7030A0"/>
                </a:solidFill>
              </a:rPr>
              <a:t>должны быть взаимно удовлетворены конечным результатом.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Кодекс </a:t>
            </a:r>
            <a:r>
              <a:rPr lang="ru-RU" dirty="0" smtClean="0"/>
              <a:t>поведения в конфликте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6.  </a:t>
            </a:r>
            <a:r>
              <a:rPr lang="ru-RU" b="1" i="1" dirty="0" smtClean="0">
                <a:solidFill>
                  <a:srgbClr val="7030A0"/>
                </a:solidFill>
              </a:rPr>
              <a:t>В любом случае дайте партнеру «сохранить свое лицо». </a:t>
            </a:r>
            <a:r>
              <a:rPr lang="ru-RU" b="1" dirty="0" smtClean="0">
                <a:solidFill>
                  <a:srgbClr val="7030A0"/>
                </a:solidFill>
              </a:rPr>
              <a:t>Не </a:t>
            </a:r>
            <a:r>
              <a:rPr lang="ru-RU" b="1" dirty="0" smtClean="0">
                <a:solidFill>
                  <a:srgbClr val="7030A0"/>
                </a:solidFill>
              </a:rPr>
              <a:t>позволяйте </a:t>
            </a:r>
            <a:r>
              <a:rPr lang="ru-RU" b="1" dirty="0" smtClean="0">
                <a:solidFill>
                  <a:srgbClr val="7030A0"/>
                </a:solidFill>
              </a:rPr>
              <a:t>себе распускаться и отвечать агрессией на агрессию и задевать достоинства партнера; он этого не простит, даже если уступит нажиму. Не затрагивайте его личность, а давайте оценку только действиям и поступкам, например, можно сказать: «Вы уже дважды не выполнили свое обещание», но нельзя говорить: «Вы </a:t>
            </a:r>
            <a:r>
              <a:rPr lang="ru-RU" b="1" dirty="0" smtClean="0">
                <a:solidFill>
                  <a:srgbClr val="7030A0"/>
                </a:solidFill>
              </a:rPr>
              <a:t>- </a:t>
            </a:r>
            <a:r>
              <a:rPr lang="ru-RU" b="1" dirty="0" smtClean="0">
                <a:solidFill>
                  <a:srgbClr val="7030A0"/>
                </a:solidFill>
              </a:rPr>
              <a:t>необязательный человек».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7.  </a:t>
            </a:r>
            <a:r>
              <a:rPr lang="ru-RU" b="1" i="1" dirty="0" smtClean="0">
                <a:solidFill>
                  <a:srgbClr val="7030A0"/>
                </a:solidFill>
              </a:rPr>
              <a:t>Отражайте, как эхо, смысл высказываний и претензий. </a:t>
            </a:r>
            <a:r>
              <a:rPr lang="ru-RU" b="1" dirty="0" smtClean="0">
                <a:solidFill>
                  <a:srgbClr val="7030A0"/>
                </a:solidFill>
              </a:rPr>
              <a:t>Употребление </a:t>
            </a:r>
            <a:r>
              <a:rPr lang="ru-RU" b="1" dirty="0" smtClean="0">
                <a:solidFill>
                  <a:srgbClr val="7030A0"/>
                </a:solidFill>
              </a:rPr>
              <a:t>фраз типа «Правильно ли я Вас понял?», «Вы хотели сказать...» устраняет недоразумения и демонстрирует внимание к собеседнику, что уменьшает его агрессию.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8.  </a:t>
            </a:r>
            <a:r>
              <a:rPr lang="ru-RU" b="1" i="1" dirty="0" smtClean="0">
                <a:solidFill>
                  <a:srgbClr val="7030A0"/>
                </a:solidFill>
              </a:rPr>
              <a:t>Не бойтесь извиниться, если чувствуете свою вину. </a:t>
            </a:r>
            <a:r>
              <a:rPr lang="ru-RU" b="1" dirty="0" smtClean="0">
                <a:solidFill>
                  <a:srgbClr val="7030A0"/>
                </a:solidFill>
              </a:rPr>
              <a:t>К </a:t>
            </a:r>
            <a:r>
              <a:rPr lang="ru-RU" b="1" dirty="0" smtClean="0">
                <a:solidFill>
                  <a:srgbClr val="7030A0"/>
                </a:solidFill>
              </a:rPr>
              <a:t>извинениям </a:t>
            </a:r>
            <a:r>
              <a:rPr lang="ru-RU" b="1" dirty="0" smtClean="0">
                <a:solidFill>
                  <a:srgbClr val="7030A0"/>
                </a:solidFill>
              </a:rPr>
              <a:t>способны уверенные и зрелые люди, поэтому это </a:t>
            </a:r>
            <a:r>
              <a:rPr lang="ru-RU" b="1" dirty="0" smtClean="0">
                <a:solidFill>
                  <a:srgbClr val="7030A0"/>
                </a:solidFill>
              </a:rPr>
              <a:t>обезоруживает партнера и </a:t>
            </a:r>
            <a:r>
              <a:rPr lang="ru-RU" b="1" dirty="0" smtClean="0">
                <a:solidFill>
                  <a:srgbClr val="7030A0"/>
                </a:solidFill>
              </a:rPr>
              <a:t>вызывает у него уважение и доверие.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A6FFD2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287</TotalTime>
  <Words>1426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Ситуация спора и дискуссия в семье</vt:lpstr>
      <vt:lpstr>Конфликт</vt:lpstr>
      <vt:lpstr>Правила поведения в конфликтной ситуации, в ситуации спора</vt:lpstr>
      <vt:lpstr>СПОСОБНОСТЬ К КОНФРОНТАЦИИ - ОБЪЯСНЕНИЮ</vt:lpstr>
      <vt:lpstr>СПОСОБ РАЗРЕШЕНИЯ КОНФЛИКТОВ «ВЫИГРЫВАЮТ ОБА» («win-win»)</vt:lpstr>
      <vt:lpstr>ПРИМЕНЕНИЕ СПОСОБА РАЗРЕШЕНИЯ КОНФЛИКТОВ «ВЫИГРЫВАЮТ ОБА»</vt:lpstr>
      <vt:lpstr>Кодекс поведения в конфликте</vt:lpstr>
      <vt:lpstr>Кодекс поведения в конфликте</vt:lpstr>
      <vt:lpstr>Кодекс поведения в конфликте</vt:lpstr>
      <vt:lpstr>Кодекс поведения в конфликте</vt:lpstr>
      <vt:lpstr>Кодекс поведения в конфликте</vt:lpstr>
      <vt:lpstr>Табу в конфликтной ситуации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Ситуация спора и дискуссия в семье</dc:title>
  <dc:creator>Юрий</dc:creator>
  <cp:lastModifiedBy>Юрий</cp:lastModifiedBy>
  <cp:revision>95</cp:revision>
  <dcterms:created xsi:type="dcterms:W3CDTF">2022-01-16T17:16:30Z</dcterms:created>
  <dcterms:modified xsi:type="dcterms:W3CDTF">2022-01-19T18:50:17Z</dcterms:modified>
</cp:coreProperties>
</file>