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256" r:id="rId2"/>
    <p:sldId id="263" r:id="rId3"/>
    <p:sldId id="271" r:id="rId4"/>
    <p:sldId id="264" r:id="rId5"/>
    <p:sldId id="265" r:id="rId6"/>
    <p:sldId id="327" r:id="rId7"/>
    <p:sldId id="328" r:id="rId8"/>
    <p:sldId id="266" r:id="rId9"/>
    <p:sldId id="267" r:id="rId10"/>
    <p:sldId id="272" r:id="rId11"/>
    <p:sldId id="268" r:id="rId12"/>
    <p:sldId id="269" r:id="rId13"/>
    <p:sldId id="326" r:id="rId14"/>
    <p:sldId id="318" r:id="rId15"/>
    <p:sldId id="273" r:id="rId16"/>
    <p:sldId id="274" r:id="rId17"/>
    <p:sldId id="275" r:id="rId18"/>
    <p:sldId id="276" r:id="rId19"/>
    <p:sldId id="277" r:id="rId20"/>
    <p:sldId id="278" r:id="rId21"/>
    <p:sldId id="319" r:id="rId22"/>
    <p:sldId id="320" r:id="rId23"/>
    <p:sldId id="321" r:id="rId24"/>
    <p:sldId id="322" r:id="rId25"/>
    <p:sldId id="323" r:id="rId26"/>
    <p:sldId id="324" r:id="rId27"/>
    <p:sldId id="279" r:id="rId28"/>
    <p:sldId id="280" r:id="rId29"/>
    <p:sldId id="281" r:id="rId30"/>
    <p:sldId id="282" r:id="rId31"/>
    <p:sldId id="283" r:id="rId32"/>
    <p:sldId id="284" r:id="rId33"/>
    <p:sldId id="325" r:id="rId34"/>
    <p:sldId id="314" r:id="rId35"/>
    <p:sldId id="291" r:id="rId36"/>
    <p:sldId id="292" r:id="rId37"/>
    <p:sldId id="293" r:id="rId38"/>
    <p:sldId id="294" r:id="rId39"/>
    <p:sldId id="295" r:id="rId40"/>
    <p:sldId id="296" r:id="rId41"/>
    <p:sldId id="315" r:id="rId42"/>
    <p:sldId id="316" r:id="rId43"/>
    <p:sldId id="297" r:id="rId44"/>
    <p:sldId id="298" r:id="rId45"/>
    <p:sldId id="299" r:id="rId46"/>
    <p:sldId id="300" r:id="rId47"/>
    <p:sldId id="301" r:id="rId48"/>
    <p:sldId id="302" r:id="rId49"/>
    <p:sldId id="317" r:id="rId50"/>
    <p:sldId id="309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663300"/>
    <a:srgbClr val="A50021"/>
    <a:srgbClr val="003374"/>
    <a:srgbClr val="3A5896"/>
    <a:srgbClr val="385592"/>
    <a:srgbClr val="FFFFFF"/>
    <a:srgbClr val="D6DEEA"/>
    <a:srgbClr val="9F9289"/>
    <a:srgbClr val="E2DE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общей тревожности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общей тревожности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Общая тревожность в школе</c:v>
                </c:pt>
                <c:pt idx="1">
                  <c:v>Фрустрация потребности в достижении успеха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ЛТ (ЛИЧНОСТНАЯ ТРЕВОЖНОСТЬ)</a:t>
            </a:r>
          </a:p>
        </c:rich>
      </c:tx>
      <c:layout>
        <c:manualLayout>
          <c:xMode val="edge"/>
          <c:yMode val="edge"/>
          <c:x val="0.11039576683671792"/>
          <c:y val="4.619195750736689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ЛТ (ЛИЧНОСТНАЯ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453483396739765"/>
          <c:y val="0.38262911263827831"/>
          <c:w val="0.26158073277143384"/>
          <c:h val="0.3496546018696345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 (СИТУАТИВНАЯ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 (СИТУАТИВНАЯ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ЛТ (ЛИЧНОСТНАЯ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ЛТ (ЛИЧНОСТНАЯ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20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593440818888236"/>
          <c:y val="0.37427230307743653"/>
          <c:w val="0.25809298966781541"/>
          <c:h val="0.34152309950057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 (СИТУАТИВНАЯ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 (СИТУАТИВНАЯ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55849930469113"/>
          <c:y val="0.38955018298323058"/>
          <c:w val="0.25585084824909582"/>
          <c:h val="0.3380780563036633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ЛТ (ЛИЧНОСТНАЯ СИТУАЦИЯ)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ЛТ (ЛИЧНОСТНАЯ СИТУАЦИЯ)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38618436335384"/>
          <c:y val="0.39267147823683607"/>
          <c:w val="0.25138927565046965"/>
          <c:h val="0.34152309950057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 (СИТУАТИВНАЯ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 (СИТУАТИВНАЯ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55849930469113"/>
          <c:y val="0.39554176831948779"/>
          <c:w val="0.25585084824909582"/>
          <c:h val="0.3543952839926550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ЛТ (ЛИЧНОСТНАЯ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ЛТ (ЛИЧНОСТНАЯ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011878189580652"/>
          <c:y val="0.39348076821873718"/>
          <c:w val="0.25809298966781541"/>
          <c:h val="0.34152309950057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 (СИТУАТИВНАЯ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 (СИТУАТИВНАЯ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36831681973663"/>
          <c:y val="0.38955018298323058"/>
          <c:w val="0.26279791218255505"/>
          <c:h val="0.3543952839926550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ЛТ (ЛИЧНОСТНАЯ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ЛТ (ЛИЧНОСТНАЯ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9815946376484"/>
          <c:y val="0.38716745147975068"/>
          <c:w val="0.25809298966781535"/>
          <c:h val="0.349654601869634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Общая тревожность в школе</c:v>
                </c:pt>
                <c:pt idx="1">
                  <c:v>Фрустрация потребности в достижении успеха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 (СИТУАТИВНАЯ ТРЕВОЖНОСТЬ)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 (СИТУАТИВНАЯ ТРЕВОЖНОСТЬ)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умеренная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339602165345234"/>
          <c:y val="0.39010663849564498"/>
          <c:w val="0.26279791218255505"/>
          <c:h val="0.3820549190420319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ЛИЧНОСТИ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ЛИЧНОСТИ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завышенная</c:v>
                </c:pt>
                <c:pt idx="1">
                  <c:v>высокая</c:v>
                </c:pt>
                <c:pt idx="2">
                  <c:v>правильная</c:v>
                </c:pt>
                <c:pt idx="3">
                  <c:v>заниженная</c:v>
                </c:pt>
                <c:pt idx="4">
                  <c:v>низкая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ЛИЧНОСТИ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ЛИЧНОСТИ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очень высокая</c:v>
                </c:pt>
                <c:pt idx="1">
                  <c:v>завышенная</c:v>
                </c:pt>
                <c:pt idx="2">
                  <c:v>высокая</c:v>
                </c:pt>
                <c:pt idx="3">
                  <c:v>правильная</c:v>
                </c:pt>
                <c:pt idx="4">
                  <c:v>заниженная</c:v>
                </c:pt>
                <c:pt idx="5">
                  <c:v>низкая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12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ЛИЧНОСТИ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ЛИЧНОСТИ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завышенная</c:v>
                </c:pt>
                <c:pt idx="1">
                  <c:v>высокая</c:v>
                </c:pt>
                <c:pt idx="2">
                  <c:v>правильная</c:v>
                </c:pt>
                <c:pt idx="3">
                  <c:v>заниженная</c:v>
                </c:pt>
                <c:pt idx="4">
                  <c:v>низкая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1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ЛИЧНОСТИ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ЛИЧНОСТИ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завышенная</c:v>
                </c:pt>
                <c:pt idx="1">
                  <c:v>высокая</c:v>
                </c:pt>
                <c:pt idx="2">
                  <c:v>правильная</c:v>
                </c:pt>
                <c:pt idx="3">
                  <c:v>заниженная</c:v>
                </c:pt>
                <c:pt idx="4">
                  <c:v>низкая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3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ЛИЧНОСТИ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ЛИЧНОСТИ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завышенная</c:v>
                </c:pt>
                <c:pt idx="1">
                  <c:v>высокая</c:v>
                </c:pt>
                <c:pt idx="2">
                  <c:v>правильная</c:v>
                </c:pt>
                <c:pt idx="3">
                  <c:v>заниженная</c:v>
                </c:pt>
                <c:pt idx="4">
                  <c:v>низкая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</a:p>
        </c:rich>
      </c:tx>
      <c:layout>
        <c:manualLayout>
          <c:xMode val="edge"/>
          <c:yMode val="edge"/>
          <c:x val="1.6925269996591837E-2"/>
          <c:y val="2.57308140588600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СОЦИОМЕТРИЯ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лидеры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изолированные</c:v>
                </c:pt>
                <c:pt idx="5">
                  <c:v>пренебрегаемые</c:v>
                </c:pt>
                <c:pt idx="6">
                  <c:v>отвергаемые</c:v>
                </c:pt>
                <c:pt idx="7">
                  <c:v>первичные взаимные выборы</c:v>
                </c:pt>
                <c:pt idx="8">
                  <c:v>вторичные взаимные выборы</c:v>
                </c:pt>
                <c:pt idx="9">
                  <c:v>количество микрогрупп в классе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18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8</c:v>
                </c:pt>
                <c:pt idx="9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33356977230229"/>
          <c:y val="1.2900402410039783E-2"/>
          <c:w val="0.32913312604048639"/>
          <c:h val="0.9863042815190495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</a:p>
        </c:rich>
      </c:tx>
      <c:layout>
        <c:manualLayout>
          <c:xMode val="edge"/>
          <c:yMode val="edge"/>
          <c:x val="2.6232887258881846E-2"/>
          <c:y val="2.414249220337482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СОЦИОМЕТРИЯ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лидеры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изолированные</c:v>
                </c:pt>
                <c:pt idx="5">
                  <c:v>пренебрегаемые</c:v>
                </c:pt>
                <c:pt idx="6">
                  <c:v>отвергаемые</c:v>
                </c:pt>
                <c:pt idx="7">
                  <c:v>первичные взаимные выборы</c:v>
                </c:pt>
                <c:pt idx="8">
                  <c:v>вторичные взаимные выборы</c:v>
                </c:pt>
                <c:pt idx="9">
                  <c:v>изгои</c:v>
                </c:pt>
                <c:pt idx="10">
                  <c:v>количество микрогрупп в классе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456157787172099"/>
          <c:y val="0"/>
          <c:w val="0.32654959545340095"/>
          <c:h val="0.9881930969727374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</a:p>
        </c:rich>
      </c:tx>
      <c:layout>
        <c:manualLayout>
          <c:xMode val="edge"/>
          <c:yMode val="edge"/>
          <c:x val="1.7553455301623767E-2"/>
          <c:y val="3.55553066995156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СОЦИОМЕТРИЯ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лидеры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изолированные</c:v>
                </c:pt>
                <c:pt idx="5">
                  <c:v>пренебрегаемые</c:v>
                </c:pt>
                <c:pt idx="6">
                  <c:v>отвергаемые</c:v>
                </c:pt>
                <c:pt idx="7">
                  <c:v>первичные взаимные выборы</c:v>
                </c:pt>
                <c:pt idx="8">
                  <c:v>вторичные взаимные выборы</c:v>
                </c:pt>
                <c:pt idx="9">
                  <c:v>изгои</c:v>
                </c:pt>
                <c:pt idx="10">
                  <c:v>количество микрогрупп в классе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17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274300280168142"/>
          <c:y val="1.3057373987609255E-2"/>
          <c:w val="0.31858497117405149"/>
          <c:h val="0.974676659754084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</a:p>
        </c:rich>
      </c:tx>
      <c:layout>
        <c:manualLayout>
          <c:xMode val="edge"/>
          <c:yMode val="edge"/>
          <c:x val="2.5256453033445467E-2"/>
          <c:y val="3.468810409708845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СОЦИОМЕТРИЯ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лидеры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изолированные</c:v>
                </c:pt>
                <c:pt idx="5">
                  <c:v>пренебрегаемые</c:v>
                </c:pt>
                <c:pt idx="6">
                  <c:v>отвергаемые</c:v>
                </c:pt>
                <c:pt idx="7">
                  <c:v>первичные взаимные выборы</c:v>
                </c:pt>
                <c:pt idx="8">
                  <c:v>вторичные взаимные выборы</c:v>
                </c:pt>
                <c:pt idx="9">
                  <c:v>количество микрогрупп в классе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006056839841532"/>
          <c:y val="2.3897406517949402E-2"/>
          <c:w val="0.32119632339678772"/>
          <c:h val="0.950828588187334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общей тревожности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общей тревожности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</a:p>
        </c:rich>
      </c:tx>
      <c:layout>
        <c:manualLayout>
          <c:xMode val="edge"/>
          <c:yMode val="edge"/>
          <c:x val="2.5726423784191623E-2"/>
          <c:y val="2.4142492203374829E-2"/>
        </c:manualLayout>
      </c:layout>
    </c:title>
    <c:plotArea>
      <c:layout>
        <c:manualLayout>
          <c:layoutTarget val="inner"/>
          <c:xMode val="edge"/>
          <c:yMode val="edge"/>
          <c:x val="5.8794419464499537E-2"/>
          <c:y val="0.12454242459748399"/>
          <c:w val="0.53815529137039164"/>
          <c:h val="0.810554883298614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СОЦИОМЕТРИЯ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лидеры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пренебрегаемые</c:v>
                </c:pt>
                <c:pt idx="5">
                  <c:v>отвергаемые</c:v>
                </c:pt>
                <c:pt idx="6">
                  <c:v>первичные взаимные выборы</c:v>
                </c:pt>
                <c:pt idx="7">
                  <c:v>вторичные взаимные выборы</c:v>
                </c:pt>
                <c:pt idx="8">
                  <c:v>количество микрогрупп в классе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21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71658147681886"/>
          <c:y val="2.4603912777340677E-2"/>
          <c:w val="0.3605403103183823"/>
          <c:h val="0.962567212732857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МОТИВАЦИЯ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МОТИВАЦИЯ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высокая</c:v>
                </c:pt>
                <c:pt idx="1">
                  <c:v>выше среднего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19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МОТИВАЦИЯ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МОТИВАЦИЯ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МОТИВАЦИЯ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МОТИВАЦИЯ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МОТИВАЦИЯ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МОТИВАЦИЯ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МОТИВАЦИЯ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МОТИВАЦИЯ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общей тревожности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общей тревожности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Общая тревожность в школе</c:v>
                </c:pt>
                <c:pt idx="1">
                  <c:v>Фрустрация потребности в достижении успеха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общей тревожности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7505882556835922E-2"/>
          <c:y val="4.356443794702700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  <c:pt idx="2">
                  <c:v>Фрустрация потребности в достижении успеха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общей тревожности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общей тревожности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77C90-93D6-4C51-915E-3E355E0F98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28AA76-2ADA-4970-BD28-78F729D3093F}">
      <dgm:prSet/>
      <dgm:spPr>
        <a:solidFill>
          <a:srgbClr val="173A8D"/>
        </a:solidFill>
      </dgm:spPr>
      <dgm:t>
        <a:bodyPr/>
        <a:lstStyle/>
        <a:p>
          <a:pPr rtl="0"/>
          <a:r>
            <a:rPr lang="ru-RU" dirty="0" smtClean="0"/>
            <a:t>психологическое сопровождение учебной деятельности;</a:t>
          </a:r>
          <a:endParaRPr lang="ru-RU" dirty="0"/>
        </a:p>
      </dgm:t>
    </dgm:pt>
    <dgm:pt modelId="{9A6A528E-A769-4BF1-8AB3-1B8F0A912C86}" type="parTrans" cxnId="{15F45CE4-DD8A-4CE8-899E-D1EFF0FDE518}">
      <dgm:prSet/>
      <dgm:spPr/>
      <dgm:t>
        <a:bodyPr/>
        <a:lstStyle/>
        <a:p>
          <a:endParaRPr lang="ru-RU"/>
        </a:p>
      </dgm:t>
    </dgm:pt>
    <dgm:pt modelId="{3E29D952-3110-4A01-B9FC-D15C173EB013}" type="sibTrans" cxnId="{15F45CE4-DD8A-4CE8-899E-D1EFF0FDE518}">
      <dgm:prSet/>
      <dgm:spPr/>
      <dgm:t>
        <a:bodyPr/>
        <a:lstStyle/>
        <a:p>
          <a:endParaRPr lang="ru-RU"/>
        </a:p>
      </dgm:t>
    </dgm:pt>
    <dgm:pt modelId="{2C1565D5-FB10-49F7-AF3D-913E0506B722}">
      <dgm:prSet/>
      <dgm:spPr>
        <a:solidFill>
          <a:srgbClr val="173A8D"/>
        </a:solidFill>
      </dgm:spPr>
      <dgm:t>
        <a:bodyPr/>
        <a:lstStyle/>
        <a:p>
          <a:pPr rtl="0"/>
          <a:r>
            <a:rPr lang="ru-RU" dirty="0" smtClean="0"/>
            <a:t>психологическое сопровождение  воспитания и социализации обучающихся;</a:t>
          </a:r>
          <a:endParaRPr lang="ru-RU" dirty="0"/>
        </a:p>
      </dgm:t>
    </dgm:pt>
    <dgm:pt modelId="{25ADE032-5DB8-4E92-8246-24EB9EFE17BF}" type="parTrans" cxnId="{1985B949-3CC3-40AF-AD30-D2FAEBB4A335}">
      <dgm:prSet/>
      <dgm:spPr/>
      <dgm:t>
        <a:bodyPr/>
        <a:lstStyle/>
        <a:p>
          <a:endParaRPr lang="ru-RU"/>
        </a:p>
      </dgm:t>
    </dgm:pt>
    <dgm:pt modelId="{B6B34EAF-5AF8-4D59-92D6-DC5C6440F03E}" type="sibTrans" cxnId="{1985B949-3CC3-40AF-AD30-D2FAEBB4A335}">
      <dgm:prSet/>
      <dgm:spPr/>
      <dgm:t>
        <a:bodyPr/>
        <a:lstStyle/>
        <a:p>
          <a:endParaRPr lang="ru-RU"/>
        </a:p>
      </dgm:t>
    </dgm:pt>
    <dgm:pt modelId="{6422451F-A4BE-4837-B262-6E0BEE88747D}">
      <dgm:prSet/>
      <dgm:spPr>
        <a:solidFill>
          <a:srgbClr val="173A8D"/>
        </a:solidFill>
      </dgm:spPr>
      <dgm:t>
        <a:bodyPr/>
        <a:lstStyle/>
        <a:p>
          <a:pPr rtl="0"/>
          <a:r>
            <a:rPr lang="ru-RU" dirty="0" smtClean="0"/>
            <a:t>психологическое сопровождение коррекционной работы.</a:t>
          </a:r>
          <a:endParaRPr lang="ru-RU" dirty="0"/>
        </a:p>
      </dgm:t>
    </dgm:pt>
    <dgm:pt modelId="{E1D03255-C60D-4A8A-B412-139001791CF6}" type="parTrans" cxnId="{C0E6B2C2-60E3-4445-BC8A-C1D7D5795F0D}">
      <dgm:prSet/>
      <dgm:spPr/>
      <dgm:t>
        <a:bodyPr/>
        <a:lstStyle/>
        <a:p>
          <a:endParaRPr lang="ru-RU"/>
        </a:p>
      </dgm:t>
    </dgm:pt>
    <dgm:pt modelId="{48C14779-CCBE-4F19-BB31-0B4D2471E4A5}" type="sibTrans" cxnId="{C0E6B2C2-60E3-4445-BC8A-C1D7D5795F0D}">
      <dgm:prSet/>
      <dgm:spPr/>
      <dgm:t>
        <a:bodyPr/>
        <a:lstStyle/>
        <a:p>
          <a:endParaRPr lang="ru-RU"/>
        </a:p>
      </dgm:t>
    </dgm:pt>
    <dgm:pt modelId="{419FFFDF-FA7F-473C-9578-1783597CFC8E}" type="pres">
      <dgm:prSet presAssocID="{86E77C90-93D6-4C51-915E-3E355E0F98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10F30-8CEE-431B-A7FD-5CB7C2A9CB15}" type="pres">
      <dgm:prSet presAssocID="{86E77C90-93D6-4C51-915E-3E355E0F98CF}" presName="arrow" presStyleLbl="bgShp" presStyleIdx="0" presStyleCnt="1"/>
      <dgm:spPr/>
      <dgm:t>
        <a:bodyPr/>
        <a:lstStyle/>
        <a:p>
          <a:endParaRPr lang="ru-RU"/>
        </a:p>
      </dgm:t>
    </dgm:pt>
    <dgm:pt modelId="{091D55A1-262D-463A-9BAD-41349126A818}" type="pres">
      <dgm:prSet presAssocID="{86E77C90-93D6-4C51-915E-3E355E0F98CF}" presName="linearProcess" presStyleCnt="0"/>
      <dgm:spPr/>
      <dgm:t>
        <a:bodyPr/>
        <a:lstStyle/>
        <a:p>
          <a:endParaRPr lang="ru-RU"/>
        </a:p>
      </dgm:t>
    </dgm:pt>
    <dgm:pt modelId="{8F3C1C04-4514-41C9-B8FA-A30397A38C40}" type="pres">
      <dgm:prSet presAssocID="{A828AA76-2ADA-4970-BD28-78F729D3093F}" presName="textNode" presStyleLbl="node1" presStyleIdx="0" presStyleCnt="3" custLinFactNeighborX="54084" custLinFactNeighborY="-5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D6778-A6B6-498A-8600-B525322B54A8}" type="pres">
      <dgm:prSet presAssocID="{3E29D952-3110-4A01-B9FC-D15C173EB013}" presName="sibTrans" presStyleCnt="0"/>
      <dgm:spPr/>
      <dgm:t>
        <a:bodyPr/>
        <a:lstStyle/>
        <a:p>
          <a:endParaRPr lang="ru-RU"/>
        </a:p>
      </dgm:t>
    </dgm:pt>
    <dgm:pt modelId="{BE4623B1-7A2C-4EA0-A68D-E6701CC58A56}" type="pres">
      <dgm:prSet presAssocID="{2C1565D5-FB10-49F7-AF3D-913E0506B722}" presName="textNode" presStyleLbl="node1" presStyleIdx="1" presStyleCnt="3" custLinFactNeighborX="13521" custLinFactNeighborY="2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4264F-DDC9-4C70-B703-F98408F8EF5B}" type="pres">
      <dgm:prSet presAssocID="{B6B34EAF-5AF8-4D59-92D6-DC5C6440F03E}" presName="sibTrans" presStyleCnt="0"/>
      <dgm:spPr/>
      <dgm:t>
        <a:bodyPr/>
        <a:lstStyle/>
        <a:p>
          <a:endParaRPr lang="ru-RU"/>
        </a:p>
      </dgm:t>
    </dgm:pt>
    <dgm:pt modelId="{963517ED-4FC0-4742-9C45-A0AB6C3208AA}" type="pres">
      <dgm:prSet presAssocID="{6422451F-A4BE-4837-B262-6E0BEE88747D}" presName="textNode" presStyleLbl="node1" presStyleIdx="2" presStyleCnt="3" custLinFactNeighborX="6667" custLinFactNeighborY="-5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D3483-839F-4D56-8CF5-A4869BE62272}" type="presOf" srcId="{2C1565D5-FB10-49F7-AF3D-913E0506B722}" destId="{BE4623B1-7A2C-4EA0-A68D-E6701CC58A56}" srcOrd="0" destOrd="0" presId="urn:microsoft.com/office/officeart/2005/8/layout/hProcess9"/>
    <dgm:cxn modelId="{C0E6B2C2-60E3-4445-BC8A-C1D7D5795F0D}" srcId="{86E77C90-93D6-4C51-915E-3E355E0F98CF}" destId="{6422451F-A4BE-4837-B262-6E0BEE88747D}" srcOrd="2" destOrd="0" parTransId="{E1D03255-C60D-4A8A-B412-139001791CF6}" sibTransId="{48C14779-CCBE-4F19-BB31-0B4D2471E4A5}"/>
    <dgm:cxn modelId="{15F45CE4-DD8A-4CE8-899E-D1EFF0FDE518}" srcId="{86E77C90-93D6-4C51-915E-3E355E0F98CF}" destId="{A828AA76-2ADA-4970-BD28-78F729D3093F}" srcOrd="0" destOrd="0" parTransId="{9A6A528E-A769-4BF1-8AB3-1B8F0A912C86}" sibTransId="{3E29D952-3110-4A01-B9FC-D15C173EB013}"/>
    <dgm:cxn modelId="{D3880C26-DEAD-4B7D-AAFC-1CA736145EDC}" type="presOf" srcId="{A828AA76-2ADA-4970-BD28-78F729D3093F}" destId="{8F3C1C04-4514-41C9-B8FA-A30397A38C40}" srcOrd="0" destOrd="0" presId="urn:microsoft.com/office/officeart/2005/8/layout/hProcess9"/>
    <dgm:cxn modelId="{4954BC8C-27C8-41B3-A808-5455BD338B7D}" type="presOf" srcId="{86E77C90-93D6-4C51-915E-3E355E0F98CF}" destId="{419FFFDF-FA7F-473C-9578-1783597CFC8E}" srcOrd="0" destOrd="0" presId="urn:microsoft.com/office/officeart/2005/8/layout/hProcess9"/>
    <dgm:cxn modelId="{1985B949-3CC3-40AF-AD30-D2FAEBB4A335}" srcId="{86E77C90-93D6-4C51-915E-3E355E0F98CF}" destId="{2C1565D5-FB10-49F7-AF3D-913E0506B722}" srcOrd="1" destOrd="0" parTransId="{25ADE032-5DB8-4E92-8246-24EB9EFE17BF}" sibTransId="{B6B34EAF-5AF8-4D59-92D6-DC5C6440F03E}"/>
    <dgm:cxn modelId="{A7A7BEF7-0410-4F46-AA6C-42754FE940B8}" type="presOf" srcId="{6422451F-A4BE-4837-B262-6E0BEE88747D}" destId="{963517ED-4FC0-4742-9C45-A0AB6C3208AA}" srcOrd="0" destOrd="0" presId="urn:microsoft.com/office/officeart/2005/8/layout/hProcess9"/>
    <dgm:cxn modelId="{5CF2C1C3-391D-44B0-A974-D4F1205C42EE}" type="presParOf" srcId="{419FFFDF-FA7F-473C-9578-1783597CFC8E}" destId="{AB610F30-8CEE-431B-A7FD-5CB7C2A9CB15}" srcOrd="0" destOrd="0" presId="urn:microsoft.com/office/officeart/2005/8/layout/hProcess9"/>
    <dgm:cxn modelId="{E52E3E01-4BE7-4FA0-B0A1-5813129D3373}" type="presParOf" srcId="{419FFFDF-FA7F-473C-9578-1783597CFC8E}" destId="{091D55A1-262D-463A-9BAD-41349126A818}" srcOrd="1" destOrd="0" presId="urn:microsoft.com/office/officeart/2005/8/layout/hProcess9"/>
    <dgm:cxn modelId="{8E9E9249-C2BA-47D5-A44D-C559376C4D09}" type="presParOf" srcId="{091D55A1-262D-463A-9BAD-41349126A818}" destId="{8F3C1C04-4514-41C9-B8FA-A30397A38C40}" srcOrd="0" destOrd="0" presId="urn:microsoft.com/office/officeart/2005/8/layout/hProcess9"/>
    <dgm:cxn modelId="{1E2D2E57-A181-4270-BA94-6BC88C4F143C}" type="presParOf" srcId="{091D55A1-262D-463A-9BAD-41349126A818}" destId="{5BED6778-A6B6-498A-8600-B525322B54A8}" srcOrd="1" destOrd="0" presId="urn:microsoft.com/office/officeart/2005/8/layout/hProcess9"/>
    <dgm:cxn modelId="{4871C349-1C8B-4CC5-9668-8DB333559693}" type="presParOf" srcId="{091D55A1-262D-463A-9BAD-41349126A818}" destId="{BE4623B1-7A2C-4EA0-A68D-E6701CC58A56}" srcOrd="2" destOrd="0" presId="urn:microsoft.com/office/officeart/2005/8/layout/hProcess9"/>
    <dgm:cxn modelId="{5022983B-F4F0-4C73-9A1A-2CBB5530F03C}" type="presParOf" srcId="{091D55A1-262D-463A-9BAD-41349126A818}" destId="{24D4264F-DDC9-4C70-B703-F98408F8EF5B}" srcOrd="3" destOrd="0" presId="urn:microsoft.com/office/officeart/2005/8/layout/hProcess9"/>
    <dgm:cxn modelId="{80E62D23-7BC7-4DCB-8F3D-3A6691348785}" type="presParOf" srcId="{091D55A1-262D-463A-9BAD-41349126A818}" destId="{963517ED-4FC0-4742-9C45-A0AB6C3208AA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296"/>
          <a:stretch/>
        </p:blipFill>
        <p:spPr>
          <a:xfrm flipH="1">
            <a:off x="-1" y="0"/>
            <a:ext cx="449130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781"/>
          <a:stretch/>
        </p:blipFill>
        <p:spPr>
          <a:xfrm flipH="1">
            <a:off x="2686050" y="0"/>
            <a:ext cx="645794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66"/>
          <p:cNvSpPr>
            <a:spLocks noGrp="1" noChangeArrowheads="1"/>
          </p:cNvSpPr>
          <p:nvPr>
            <p:ph type="ctrTitle"/>
          </p:nvPr>
        </p:nvSpPr>
        <p:spPr>
          <a:xfrm>
            <a:off x="842682" y="349057"/>
            <a:ext cx="7566212" cy="16052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Тема выступления: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«Взаимодействие школьного психолога и классного руководителя»</a:t>
            </a:r>
            <a:endParaRPr lang="es-ES" sz="36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5235389" y="2774312"/>
            <a:ext cx="4141694" cy="18694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+mj-lt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+mj-lt"/>
                <a:cs typeface="Times New Roman" pitchFamily="18" charset="0"/>
              </a:rPr>
              <a:t>педагог-психолог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+mj-lt"/>
                <a:cs typeface="Times New Roman" pitchFamily="18" charset="0"/>
              </a:rPr>
              <a:t>МБОУ ЦО № 49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+mj-lt"/>
                <a:cs typeface="Times New Roman" pitchFamily="18" charset="0"/>
              </a:rPr>
              <a:t>Матвейчук Н. А.</a:t>
            </a:r>
            <a:endParaRPr lang="en-US" b="1" dirty="0">
              <a:solidFill>
                <a:srgbClr val="6633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взаимодействия педагога-психолога и классного руководителя на примере работы с учащимися 1-х классов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93059" y="1178019"/>
          <a:ext cx="8229600" cy="1357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91638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Педагог-психолог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Классный руководитель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73A8D"/>
                    </a:solidFill>
                  </a:tcPr>
                </a:tc>
              </a:tr>
              <a:tr h="9656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Проведение адаптационных занятий «Здравствуй,</a:t>
                      </a:r>
                      <a:r>
                        <a:rPr lang="ru-RU" b="1" baseline="0" dirty="0" smtClean="0"/>
                        <a:t> школа!» </a:t>
                      </a:r>
                    </a:p>
                    <a:p>
                      <a:pPr algn="ctr"/>
                      <a:r>
                        <a:rPr lang="ru-RU" b="1" baseline="0" dirty="0" smtClean="0"/>
                        <a:t>(сентябрь, октябрь)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встреч с детьми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564777" y="3168184"/>
          <a:ext cx="8229600" cy="1500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56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Педагог-психолог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Классный руководитель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</a:tr>
              <a:tr h="11434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Организация</a:t>
                      </a:r>
                      <a:r>
                        <a:rPr lang="ru-RU" b="1" baseline="0" dirty="0" smtClean="0"/>
                        <a:t> групповых развивающих </a:t>
                      </a:r>
                      <a:r>
                        <a:rPr lang="ru-RU" b="1" dirty="0" smtClean="0"/>
                        <a:t> занятий по преодолению трудностей периода адаптации (ноябрь-май)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/>
                        <a:t>Организация встреч с детьми и консультаций с родителями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2729" y="0"/>
            <a:ext cx="84088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Сводная таблица по результатам исследования школьной зрелости первоклассников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2020-2021 учебного года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8943" y="1524001"/>
          <a:ext cx="8516469" cy="3236976"/>
        </p:xfrm>
        <a:graphic>
          <a:graphicData uri="http://schemas.openxmlformats.org/drawingml/2006/table">
            <a:tbl>
              <a:tblPr/>
              <a:tblGrid>
                <a:gridCol w="936913"/>
                <a:gridCol w="952078"/>
                <a:gridCol w="1034647"/>
                <a:gridCol w="1134069"/>
                <a:gridCol w="1175074"/>
                <a:gridCol w="1114970"/>
                <a:gridCol w="1114409"/>
                <a:gridCol w="1054309"/>
              </a:tblGrid>
              <a:tr h="18755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УРОВНИ РАЗВИТИЯ ГОТОВНОСТИ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 ШКОЛЬНОМУ ОБУЧЕНИЮ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(Ориентационный тест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школьной зрелости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Керна-Йерасика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УРОВНИ РАЗВИТИЯ 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ОРИЕНТАЦИИ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ПРОСТРАНСТВЕ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Методика «Графический диктант» Д. Б.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Эльконина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Выше среднего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Ниже среднего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Ниже среднего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Выше среднего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6518" y="233082"/>
            <a:ext cx="8460883" cy="91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4551" tIns="177744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Сводная таблица по результатам  исследования адаптации первоклассников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DejaVu Sans"/>
              <a:cs typeface="Lohit Hind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учебный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0308" y="1075764"/>
          <a:ext cx="8390958" cy="4715436"/>
        </p:xfrm>
        <a:graphic>
          <a:graphicData uri="http://schemas.openxmlformats.org/drawingml/2006/table">
            <a:tbl>
              <a:tblPr/>
              <a:tblGrid>
                <a:gridCol w="523705"/>
                <a:gridCol w="523090"/>
                <a:gridCol w="350777"/>
                <a:gridCol w="350777"/>
                <a:gridCol w="328623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  <a:gridCol w="350777"/>
              </a:tblGrid>
              <a:tr h="68061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Физиологический компонент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Деятель-ностный компонент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Эмоциональный компонент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Общий уровень адаптации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Заболевания в период адаптации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Психосоматическая симптоматика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Уровень физиологической адаптации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Уровень усвоения школьной программы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к себе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Отношение к учению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Отношение к учителю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Отношение к одноклассникам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Уровень эмоциональной адаптации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807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выявлена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хр. переутомл.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КСУ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оптим. работ.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перевозбужд.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достаточный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частичный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недостаточный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отрицательное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отрицательное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отрицательное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отрицательное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отриц. эмоции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полож. эмоции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достаточный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частичный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недостаточный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47">
                <a:tc gridSpan="2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продиагностировано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первоклассников - 171 человек.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5124" y="247650"/>
            <a:ext cx="8786812" cy="15097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классного руководителя и педагога-психолога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0446" y="1695722"/>
            <a:ext cx="8556171" cy="405193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</a:t>
            </a:r>
            <a:r>
              <a:rPr lang="ru-RU" dirty="0" smtClean="0"/>
              <a:t> 	</a:t>
            </a:r>
            <a:r>
              <a:rPr lang="ru-RU" dirty="0" smtClean="0">
                <a:solidFill>
                  <a:srgbClr val="173A8D"/>
                </a:solidFill>
              </a:rPr>
              <a:t>Происходит </a:t>
            </a:r>
            <a:r>
              <a:rPr lang="ru-RU" dirty="0" smtClean="0">
                <a:solidFill>
                  <a:srgbClr val="173A8D"/>
                </a:solidFill>
              </a:rPr>
              <a:t>на всех этапах школьной жизни: начиная с поступления ребёнка в школу, </a:t>
            </a:r>
            <a:r>
              <a:rPr lang="ru-RU" dirty="0" smtClean="0">
                <a:solidFill>
                  <a:srgbClr val="173A8D"/>
                </a:solidFill>
              </a:rPr>
              <a:t>сопровождение </a:t>
            </a:r>
            <a:r>
              <a:rPr lang="ru-RU" dirty="0" smtClean="0">
                <a:solidFill>
                  <a:srgbClr val="173A8D"/>
                </a:solidFill>
              </a:rPr>
              <a:t>адаптационного процесса и </a:t>
            </a:r>
            <a:r>
              <a:rPr lang="ru-RU" dirty="0" smtClean="0">
                <a:solidFill>
                  <a:srgbClr val="173A8D"/>
                </a:solidFill>
              </a:rPr>
              <a:t>процесса обучения</a:t>
            </a:r>
            <a:r>
              <a:rPr lang="ru-RU" dirty="0" smtClean="0">
                <a:solidFill>
                  <a:srgbClr val="173A8D"/>
                </a:solidFill>
              </a:rPr>
              <a:t>, </a:t>
            </a:r>
            <a:r>
              <a:rPr lang="ru-RU" dirty="0" smtClean="0">
                <a:solidFill>
                  <a:srgbClr val="173A8D"/>
                </a:solidFill>
              </a:rPr>
              <a:t>формирования </a:t>
            </a:r>
            <a:r>
              <a:rPr lang="ru-RU" dirty="0" smtClean="0">
                <a:solidFill>
                  <a:srgbClr val="173A8D"/>
                </a:solidFill>
              </a:rPr>
              <a:t>и </a:t>
            </a:r>
            <a:r>
              <a:rPr lang="ru-RU" dirty="0" smtClean="0">
                <a:solidFill>
                  <a:srgbClr val="173A8D"/>
                </a:solidFill>
              </a:rPr>
              <a:t>взаимодействия классного коллектива</a:t>
            </a:r>
            <a:r>
              <a:rPr lang="ru-RU" dirty="0" smtClean="0">
                <a:solidFill>
                  <a:srgbClr val="173A8D"/>
                </a:solidFill>
              </a:rPr>
              <a:t>, </a:t>
            </a:r>
            <a:r>
              <a:rPr lang="ru-RU" dirty="0" smtClean="0">
                <a:solidFill>
                  <a:srgbClr val="173A8D"/>
                </a:solidFill>
              </a:rPr>
              <a:t>взаимодействие </a:t>
            </a:r>
            <a:r>
              <a:rPr lang="ru-RU" dirty="0" smtClean="0">
                <a:solidFill>
                  <a:srgbClr val="173A8D"/>
                </a:solidFill>
              </a:rPr>
              <a:t>с родителями как в </a:t>
            </a:r>
            <a:r>
              <a:rPr lang="ru-RU" dirty="0" err="1" smtClean="0">
                <a:solidFill>
                  <a:srgbClr val="173A8D"/>
                </a:solidFill>
              </a:rPr>
              <a:t>профилактическо-просветительском</a:t>
            </a:r>
            <a:r>
              <a:rPr lang="ru-RU" dirty="0" smtClean="0">
                <a:solidFill>
                  <a:srgbClr val="173A8D"/>
                </a:solidFill>
              </a:rPr>
              <a:t> направлении, </a:t>
            </a:r>
            <a:r>
              <a:rPr lang="ru-RU" dirty="0" smtClean="0">
                <a:solidFill>
                  <a:srgbClr val="173A8D"/>
                </a:solidFill>
              </a:rPr>
              <a:t>так </a:t>
            </a:r>
            <a:r>
              <a:rPr lang="ru-RU" dirty="0" smtClean="0">
                <a:solidFill>
                  <a:srgbClr val="173A8D"/>
                </a:solidFill>
              </a:rPr>
              <a:t>и в </a:t>
            </a:r>
            <a:r>
              <a:rPr lang="ru-RU" dirty="0" err="1" smtClean="0">
                <a:solidFill>
                  <a:srgbClr val="173A8D"/>
                </a:solidFill>
              </a:rPr>
              <a:t>консультировном</a:t>
            </a:r>
            <a:r>
              <a:rPr lang="ru-RU" dirty="0" smtClean="0">
                <a:solidFill>
                  <a:srgbClr val="173A8D"/>
                </a:solidFill>
              </a:rPr>
              <a:t> по мере необходимости. 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5" y="247650"/>
            <a:ext cx="8543925" cy="147664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Эмоционально-личностные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(индивидуально-психологические)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96156"/>
            <a:ext cx="8229600" cy="3252787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173A8D"/>
                </a:solidFill>
              </a:rPr>
              <a:t>Особенность эмоциональной сферы</a:t>
            </a:r>
          </a:p>
          <a:p>
            <a:pPr eaLnBrk="1" hangingPunct="1"/>
            <a:r>
              <a:rPr lang="ru-RU" sz="3200" dirty="0" smtClean="0">
                <a:solidFill>
                  <a:srgbClr val="173A8D"/>
                </a:solidFill>
              </a:rPr>
              <a:t>Самооценка</a:t>
            </a:r>
          </a:p>
          <a:p>
            <a:pPr eaLnBrk="1" hangingPunct="1"/>
            <a:r>
              <a:rPr lang="ru-RU" sz="3200" dirty="0" smtClean="0">
                <a:solidFill>
                  <a:srgbClr val="173A8D"/>
                </a:solidFill>
              </a:rPr>
              <a:t>Уровень притязания</a:t>
            </a:r>
          </a:p>
          <a:p>
            <a:pPr eaLnBrk="1" hangingPunct="1"/>
            <a:r>
              <a:rPr lang="ru-RU" sz="3200" dirty="0" smtClean="0">
                <a:solidFill>
                  <a:srgbClr val="173A8D"/>
                </a:solidFill>
              </a:rPr>
              <a:t>Уровень тревожности</a:t>
            </a:r>
          </a:p>
          <a:p>
            <a:pPr eaLnBrk="1" hangingPunct="1"/>
            <a:r>
              <a:rPr lang="ru-RU" sz="3200" dirty="0" smtClean="0">
                <a:solidFill>
                  <a:srgbClr val="173A8D"/>
                </a:solidFill>
              </a:rPr>
              <a:t>Акцентуации характера</a:t>
            </a:r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 исследования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тревожности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4-х классах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000110"/>
          <a:ext cx="8501120" cy="5596644"/>
        </p:xfrm>
        <a:graphic>
          <a:graphicData uri="http://schemas.openxmlformats.org/drawingml/2006/table">
            <a:tbl>
              <a:tblPr/>
              <a:tblGrid>
                <a:gridCol w="642941"/>
                <a:gridCol w="571504"/>
                <a:gridCol w="422217"/>
                <a:gridCol w="437569"/>
                <a:gridCol w="437569"/>
                <a:gridCol w="653282"/>
                <a:gridCol w="652514"/>
                <a:gridCol w="761524"/>
                <a:gridCol w="762290"/>
                <a:gridCol w="875138"/>
                <a:gridCol w="761524"/>
                <a:gridCol w="761524"/>
                <a:gridCol w="761524"/>
              </a:tblGrid>
              <a:tr h="1643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общей тревожности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тревожность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школе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Переживание социального стресса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Фрустрация потребности в достижении успеха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 самовыражения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 ситуации проверки знаний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 не соответствовать ожиданиям окружающих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Низкая сопротивляемость стрессу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 и страхи в отношениях с учителями</a:t>
                      </a:r>
                    </a:p>
                  </a:txBody>
                  <a:tcPr marL="59554" marR="595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очень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обучающихся, имеющих высокий уровень тревожности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А</a:t>
                      </a: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Б</a:t>
                      </a: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В</a:t>
                      </a: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Г</a:t>
                      </a: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Д</a:t>
                      </a:r>
                    </a:p>
                  </a:txBody>
                  <a:tcPr marL="59554" marR="59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500462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тревожности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3143248"/>
          <a:ext cx="5429288" cy="342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786182" y="142852"/>
          <a:ext cx="511970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00462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тревожности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«Б»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3071810"/>
          <a:ext cx="535785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857621" y="285728"/>
          <a:ext cx="4905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00462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тревожности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«В»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3143248"/>
          <a:ext cx="5286412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857620" y="214290"/>
          <a:ext cx="509586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00462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тревожности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«Г»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3429000"/>
          <a:ext cx="5857916" cy="320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143240" y="214290"/>
          <a:ext cx="581024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008654" y="1462181"/>
            <a:ext cx="50257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173A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Прямая психологическая служба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4213" y="2781300"/>
            <a:ext cx="1531937" cy="50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учитель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851275" y="2781300"/>
            <a:ext cx="1512888" cy="4651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психолог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948488" y="2781300"/>
            <a:ext cx="1373187" cy="4651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ребёнок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019925" y="5257800"/>
            <a:ext cx="1368425" cy="47625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ребёнок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886200" y="5257800"/>
            <a:ext cx="1477963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учитель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84213" y="5257800"/>
            <a:ext cx="1525587" cy="5476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38100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психолог</a:t>
            </a:r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2411413" y="3068638"/>
            <a:ext cx="1143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438400" y="259080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запрос</a:t>
            </a: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5580063" y="3068638"/>
            <a:ext cx="1143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5435600" y="25654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работа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846543" y="3694392"/>
            <a:ext cx="53816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173A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Непрямая психологическая служба</a:t>
            </a:r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2438400" y="5334000"/>
            <a:ext cx="1143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flipH="1">
            <a:off x="2438400" y="5638800"/>
            <a:ext cx="10668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>
            <a:off x="5715000" y="5562600"/>
            <a:ext cx="1143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2552700" y="4783138"/>
            <a:ext cx="91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запрос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791200" y="4800600"/>
            <a:ext cx="1016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00462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тревожности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«Д»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3071810"/>
          <a:ext cx="5214974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857620" y="214290"/>
          <a:ext cx="509586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35292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ЛТ (личностной тревожности) и СТ (ситуативной тревожности)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4-х классах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6918384"/>
              </p:ext>
            </p:extLst>
          </p:nvPr>
        </p:nvGraphicFramePr>
        <p:xfrm>
          <a:off x="611558" y="1628802"/>
          <a:ext cx="7920885" cy="4680517"/>
        </p:xfrm>
        <a:graphic>
          <a:graphicData uri="http://schemas.openxmlformats.org/drawingml/2006/table">
            <a:tbl>
              <a:tblPr firstRow="1" firstCol="1" bandRow="1"/>
              <a:tblGrid>
                <a:gridCol w="1131555"/>
                <a:gridCol w="1131555"/>
                <a:gridCol w="1131555"/>
                <a:gridCol w="1131555"/>
                <a:gridCol w="1131555"/>
                <a:gridCol w="1131555"/>
                <a:gridCol w="1131555"/>
              </a:tblGrid>
              <a:tr h="6412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ЛТ (личностная тревожность)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 (ситуативная тревожность)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умеренная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умеренная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Б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В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Д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57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ЛТ и СТ у обучающихся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03957804"/>
              </p:ext>
            </p:extLst>
          </p:nvPr>
        </p:nvGraphicFramePr>
        <p:xfrm>
          <a:off x="251520" y="1268760"/>
          <a:ext cx="53285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38668197"/>
              </p:ext>
            </p:extLst>
          </p:nvPr>
        </p:nvGraphicFramePr>
        <p:xfrm>
          <a:off x="3347864" y="3573016"/>
          <a:ext cx="5519936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028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ЛТ и СТ у обучающихся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«Б» класса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82900263"/>
              </p:ext>
            </p:extLst>
          </p:nvPr>
        </p:nvGraphicFramePr>
        <p:xfrm>
          <a:off x="251520" y="1196752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557653286"/>
              </p:ext>
            </p:extLst>
          </p:nvPr>
        </p:nvGraphicFramePr>
        <p:xfrm>
          <a:off x="3419872" y="3429000"/>
          <a:ext cx="5447928" cy="3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7484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ЛТ и СТ у обучающихся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«В» класса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6648130"/>
              </p:ext>
            </p:extLst>
          </p:nvPr>
        </p:nvGraphicFramePr>
        <p:xfrm>
          <a:off x="251520" y="1124744"/>
          <a:ext cx="55446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383585983"/>
              </p:ext>
            </p:extLst>
          </p:nvPr>
        </p:nvGraphicFramePr>
        <p:xfrm>
          <a:off x="3347864" y="3573016"/>
          <a:ext cx="5447928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6305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ЛТ и СТ у обучающихся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«Г» класса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642470005"/>
              </p:ext>
            </p:extLst>
          </p:nvPr>
        </p:nvGraphicFramePr>
        <p:xfrm>
          <a:off x="251520" y="1196752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58575347"/>
              </p:ext>
            </p:extLst>
          </p:nvPr>
        </p:nvGraphicFramePr>
        <p:xfrm>
          <a:off x="3563888" y="3573016"/>
          <a:ext cx="5303912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60052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ЛТ и СТ у обучающихся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«Д» класса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69272387"/>
              </p:ext>
            </p:extLst>
          </p:nvPr>
        </p:nvGraphicFramePr>
        <p:xfrm>
          <a:off x="323528" y="1268760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260245476"/>
              </p:ext>
            </p:extLst>
          </p:nvPr>
        </p:nvGraphicFramePr>
        <p:xfrm>
          <a:off x="3491880" y="3789040"/>
          <a:ext cx="5303912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076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самооценки личности в 4-х классах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4" y="1357300"/>
          <a:ext cx="8715434" cy="4643467"/>
        </p:xfrm>
        <a:graphic>
          <a:graphicData uri="http://schemas.openxmlformats.org/drawingml/2006/table">
            <a:tbl>
              <a:tblPr/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6362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САМООЦЕНКА ЛИЧНОСТИ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очень высокая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завышенная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правильная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заниженная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Б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В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Д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самооценки личности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285860"/>
          <a:ext cx="8572560" cy="534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самооценки личности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«Б»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аправления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психологического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при реализации ФГОС НОО :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rgbClr val="FFCC99"/>
                </a:solidFill>
              </a:rPr>
              <a:t/>
            </a:r>
            <a:br>
              <a:rPr lang="ru-RU" sz="2400" dirty="0">
                <a:solidFill>
                  <a:srgbClr val="FFCC99"/>
                </a:solidFill>
              </a:rPr>
            </a:br>
            <a:endParaRPr lang="ru-RU" sz="2400" dirty="0">
              <a:solidFill>
                <a:srgbClr val="FFCC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самооценки личности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«В»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самооценки личности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«Г»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самооценки личности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«Д»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80876" y="277178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изменения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эмоционально-личностных особенностей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индивидуально-психологических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8011" y="1769610"/>
            <a:ext cx="8229600" cy="3967162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Особенность эмоциональной сферы (в зависимости от причины)</a:t>
            </a:r>
          </a:p>
          <a:p>
            <a:pPr eaLnBrk="1" hangingPunct="1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Самооценка (формирование устойчивой положительной самооценки)</a:t>
            </a:r>
          </a:p>
          <a:p>
            <a:pPr eaLnBrk="1" hangingPunct="1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Уровень притязания (коррекция)</a:t>
            </a:r>
          </a:p>
          <a:p>
            <a:pPr eaLnBrk="1" hangingPunct="1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Уровень тревожности (коррекция)</a:t>
            </a:r>
          </a:p>
          <a:p>
            <a:pPr eaLnBrk="1" hangingPunct="1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Акцентуации характера (принять во внимание, формирование адекватного уровня социализации)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межличностных отношений и общения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70262" y="1292406"/>
            <a:ext cx="8229600" cy="38957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Общительность, широта и постоянство контактов с одноклассниками</a:t>
            </a:r>
          </a:p>
          <a:p>
            <a:pPr eaLnBrk="1" hangingPunct="1"/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Какое положение занимает в классе (лидер, популярный, принятый, изолированный, отверженный)</a:t>
            </a:r>
          </a:p>
          <a:p>
            <a:pPr eaLnBrk="1" hangingPunct="1"/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со сверстниками</a:t>
            </a:r>
          </a:p>
          <a:p>
            <a:pPr eaLnBrk="1" hangingPunct="1"/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 учителями</a:t>
            </a:r>
          </a:p>
          <a:p>
            <a:pPr eaLnBrk="1" hangingPunct="1"/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социометрического исследования в 4-х классах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4" y="1285862"/>
          <a:ext cx="8715433" cy="5357848"/>
        </p:xfrm>
        <a:graphic>
          <a:graphicData uri="http://schemas.openxmlformats.org/drawingml/2006/table">
            <a:tbl>
              <a:tblPr/>
              <a:tblGrid>
                <a:gridCol w="838022"/>
                <a:gridCol w="677190"/>
                <a:gridCol w="719513"/>
                <a:gridCol w="720362"/>
                <a:gridCol w="719513"/>
                <a:gridCol w="720362"/>
                <a:gridCol w="719513"/>
                <a:gridCol w="720362"/>
                <a:gridCol w="719513"/>
                <a:gridCol w="720362"/>
                <a:gridCol w="719513"/>
                <a:gridCol w="721208"/>
              </a:tblGrid>
              <a:tr h="291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лидеры</a:t>
                      </a:r>
                    </a:p>
                  </a:txBody>
                  <a:tcPr marL="63981" marR="6398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предпочитаемые (авторитеты)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принятые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непринятые (оттеснённые)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изолированные (отстраняющиеся)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пренебрегаемые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отвергаемые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первичные взаимные выборы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вторичные взаимные выборы</a:t>
                      </a:r>
                    </a:p>
                  </a:txBody>
                  <a:tcPr marL="63981" marR="63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изгои</a:t>
                      </a:r>
                    </a:p>
                  </a:txBody>
                  <a:tcPr marL="63981" marR="6398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микрогрупп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классе</a:t>
                      </a:r>
                    </a:p>
                  </a:txBody>
                  <a:tcPr marL="63981" marR="6398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А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Б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В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Г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Д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981" marR="63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социометрического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14422"/>
          <a:ext cx="864399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социометрического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«Б»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857232"/>
          <a:ext cx="857256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социометрического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«В»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социометрического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«Г»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785794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ja-JP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285315"/>
          <a:ext cx="8358246" cy="49360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79123"/>
                <a:gridCol w="4179123"/>
              </a:tblGrid>
              <a:tr h="369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</a:tr>
              <a:tr h="118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запроса/плановая диагностика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планировании диагностических мероприятий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 актуальных запросов</a:t>
                      </a:r>
                      <a:endParaRPr lang="ru-RU" dirty="0" smtClean="0"/>
                    </a:p>
                  </a:txBody>
                  <a:tcPr/>
                </a:tc>
              </a:tr>
              <a:tr h="91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планирование диагностических мероприятий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Обработка результатов</a:t>
                      </a:r>
                      <a:endParaRPr lang="ru-RU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ситуации обследования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1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по итогам диагностики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мероприятиях по обсуждению результатов диагностики</a:t>
                      </a:r>
                      <a:endParaRPr lang="ru-RU" dirty="0" smtClean="0"/>
                    </a:p>
                  </a:txBody>
                  <a:tcPr/>
                </a:tc>
              </a:tr>
              <a:tr h="638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психологических рекомендаций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рекомендаций в собственной деятельности</a:t>
                      </a:r>
                    </a:p>
                  </a:txBody>
                  <a:tcPr/>
                </a:tc>
              </a:tr>
              <a:tr h="91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психологической работы с детьми и родителями по итогам диагностики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консультаций с детьми и родителями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21" name="Прямоугольник 4"/>
          <p:cNvSpPr>
            <a:spLocks noChangeArrowheads="1"/>
          </p:cNvSpPr>
          <p:nvPr/>
        </p:nvSpPr>
        <p:spPr bwMode="auto">
          <a:xfrm>
            <a:off x="1268226" y="749394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</a:t>
            </a:r>
            <a:endParaRPr lang="ru-RU" sz="2800" dirty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социометрического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«Д»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857232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1886" y="234587"/>
            <a:ext cx="8543925" cy="13668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изменения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особенностей межличностных отношений и общения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4137" y="1705111"/>
            <a:ext cx="8229600" cy="37551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0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Общительность, широта и постоянство контактов с одноклассниками</a:t>
            </a:r>
          </a:p>
          <a:p>
            <a:pPr eaLnBrk="1" hangingPunct="1"/>
            <a:r>
              <a:rPr lang="ru-RU" sz="20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Какое положение занимает в классе (лидер, популярный, принятый, изолированный, отверженный)</a:t>
            </a:r>
          </a:p>
          <a:p>
            <a:pPr eaLnBrk="1" hangingPunct="1"/>
            <a:r>
              <a:rPr lang="ru-RU" sz="20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со сверстниками</a:t>
            </a:r>
          </a:p>
          <a:p>
            <a:pPr eaLnBrk="1" hangingPunct="1"/>
            <a:r>
              <a:rPr lang="ru-RU" sz="20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 учителями</a:t>
            </a:r>
          </a:p>
          <a:p>
            <a:pPr eaLnBrk="1" hangingPunct="1"/>
            <a:r>
              <a:rPr lang="ru-RU" sz="20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взаимоотношения с родителями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Формирование эффективных навыков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общения и взаимодействия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 другими людьми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0"/>
            <a:ext cx="8229600" cy="1724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Мотивационно-волевые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особенности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(направленность личности)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781856"/>
            <a:ext cx="8229600" cy="4000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Учебная мотивация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Отношение к труду (общественно-полезный труд в школе и дома)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Интересы и склонности (искусство, спорт, техника, животные и пр.)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Идейно-политическая (патриотическая) направленности (убеждения, мировоззрение,взгляды, идеалы)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 исследования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мотивации в 4-х классах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7515574"/>
              </p:ext>
            </p:extLst>
          </p:nvPr>
        </p:nvGraphicFramePr>
        <p:xfrm>
          <a:off x="611558" y="1556793"/>
          <a:ext cx="7829502" cy="4752530"/>
        </p:xfrm>
        <a:graphic>
          <a:graphicData uri="http://schemas.openxmlformats.org/drawingml/2006/table">
            <a:tbl>
              <a:tblPr firstRow="1" firstCol="1" bandRow="1"/>
              <a:tblGrid>
                <a:gridCol w="1304917"/>
                <a:gridCol w="1304917"/>
                <a:gridCol w="1304917"/>
                <a:gridCol w="1304917"/>
                <a:gridCol w="1304917"/>
                <a:gridCol w="1304917"/>
              </a:tblGrid>
              <a:tr h="6511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УРОВНИ ШКОЛЬНОЙ МОТИВАЦИИ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выше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среднего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среднего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Б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В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Д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4489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школьной мотивации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46531821"/>
              </p:ext>
            </p:extLst>
          </p:nvPr>
        </p:nvGraphicFramePr>
        <p:xfrm>
          <a:off x="467544" y="1484784"/>
          <a:ext cx="820891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школьной мотивации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«Б»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38131225"/>
              </p:ext>
            </p:extLst>
          </p:nvPr>
        </p:nvGraphicFramePr>
        <p:xfrm>
          <a:off x="683568" y="1397000"/>
          <a:ext cx="7776864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8654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школьной мотивации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«В»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20462052"/>
              </p:ext>
            </p:extLst>
          </p:nvPr>
        </p:nvGraphicFramePr>
        <p:xfrm>
          <a:off x="611560" y="1397000"/>
          <a:ext cx="792088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36961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школьной мотивации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«Г»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628845318"/>
              </p:ext>
            </p:extLst>
          </p:nvPr>
        </p:nvGraphicFramePr>
        <p:xfrm>
          <a:off x="611560" y="1397000"/>
          <a:ext cx="799288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28340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изучения школьной мотивации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«Д»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37732974"/>
              </p:ext>
            </p:extLst>
          </p:nvPr>
        </p:nvGraphicFramePr>
        <p:xfrm>
          <a:off x="539552" y="1397000"/>
          <a:ext cx="8064896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43939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7193" y="169272"/>
            <a:ext cx="84724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изменения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мотивационно-волевых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особенностей (направленности личности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860"/>
            <a:ext cx="8401050" cy="45005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Учебная мотивация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Отношение к труду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Интересы и склонности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Идейно-политическая (патриотическая) направленности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Устойчивые профессиональные намерения (для учащихся 10-11 кл.)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Волевые качества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173A8D"/>
                </a:solidFill>
              </a:rPr>
              <a:t>Уровень воспитанности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Формируются и развиваются в процессе воспитания и общение через формирование ценностной системы личности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мировозрения.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ja-JP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230966"/>
          <a:ext cx="8229600" cy="485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задач коррекционно-развивающей и консультативной 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постановке задач</a:t>
                      </a:r>
                      <a:endParaRPr lang="ru-RU" dirty="0" smtClean="0"/>
                    </a:p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встреч с детьми и родителями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программы работы</a:t>
                      </a:r>
                      <a:endParaRPr lang="ru-RU" dirty="0" smtClean="0"/>
                    </a:p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программы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мониторинга эффективности 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Предоставление результатов наблюдений и педагогической диагностики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и предоставление рекомендаций по итогам 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рекомендаций в собственной деятельности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дальнейшей </a:t>
                      </a:r>
                      <a:endParaRPr lang="ru-RU" dirty="0" smtClean="0"/>
                    </a:p>
                    <a:p>
                      <a:pPr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обсуждении итогов и планировании новых задач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3" y="712974"/>
            <a:ext cx="89296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Коррекционно-развивающая и консультативная работа</a:t>
            </a:r>
            <a:endParaRPr lang="ru-RU" sz="24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8011" y="247650"/>
            <a:ext cx="8229600" cy="1581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Разноплановый подход к личности учащегося со стороны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классного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руководителя и психолога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6571" y="1912484"/>
            <a:ext cx="8472488" cy="4071937"/>
          </a:xfrm>
        </p:spPr>
        <p:txBody>
          <a:bodyPr/>
          <a:lstStyle/>
          <a:p>
            <a:pPr marL="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совместно разработать модель последующей работы с учащимися, в которой помимо необходимого уровня знаний будет  учитываться ближайшая зона развития ребёнка, его физические и психологические возможности, что максимально реализует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подход в воспитании. Комплексная работа классного руководителя и педагога-психолога значительно повышает эффективность учебно-воспитательной работы в школе.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50" y="785813"/>
            <a:ext cx="8858250" cy="55387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Желаю всем нам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36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Мужества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dirty="0" smtClean="0"/>
              <a:t> принимать то, что 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не можем изменить</a:t>
            </a:r>
            <a:r>
              <a:rPr lang="ru-RU" dirty="0" smtClean="0"/>
              <a:t>,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Силы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dirty="0" smtClean="0"/>
              <a:t> изменять то, что 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можем изменить</a:t>
            </a:r>
            <a:r>
              <a:rPr lang="ru-RU" u="sng" dirty="0" smtClean="0"/>
              <a:t> ,</a:t>
            </a:r>
            <a:r>
              <a:rPr lang="ru-RU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Мудрости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dirty="0" smtClean="0"/>
              <a:t> всегда отличать одно от другого.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19249" y="2416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и просветительская работа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76374" y="1426710"/>
            <a:ext cx="8229600" cy="364331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педагогом-психологом классных часов с целью развития у учащихся самосознания, жизнестойкости, коммуникативных навыков, сплочения коллектива, формирования здорового образа жизни, профилактики зависимого поведения и психологической подготовки к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сдаче ВПР.</a:t>
            </a:r>
            <a:endParaRPr lang="ru-RU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9817" y="200434"/>
            <a:ext cx="8778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и просветительская работа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284242"/>
            <a:ext cx="8229600" cy="500062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педагога-психолога на родительских собраниях по темам: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«Готовность к школе будущих первоклассников»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«Первые уроки школьной отметки»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«Особенности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возрастного развития ребенка», 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«Как развивать чувство ответственности в детях»,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«Упрямство – от противостояния к пониманию»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«Роль родителей в формировании учебной мотивации учащихся»</a:t>
            </a: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dirty="0" err="1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школьника»</a:t>
            </a:r>
            <a:endParaRPr lang="ru-RU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«Школьная тревожность»</a:t>
            </a:r>
            <a:endParaRPr lang="ru-RU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взаимодействия педагога-психолога и классного руководителя на примере работы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учащимися 1-х классов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643998" cy="2872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1999"/>
                <a:gridCol w="4321999"/>
              </a:tblGrid>
              <a:tr h="348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0" marR="0" marT="0" marB="0" anchor="ctr" horzOverflow="overflow">
                    <a:solidFill>
                      <a:srgbClr val="173A8D"/>
                    </a:solidFill>
                  </a:tcPr>
                </a:tc>
              </a:tr>
              <a:tr h="1583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Организация и проведение консультативно- диагностических мероприятий с будущими первоклассниками</a:t>
                      </a:r>
                      <a:r>
                        <a:rPr lang="ru-RU" sz="1600" b="1" baseline="0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Индивидуальные  и групповые консультации (апрель-май).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Ознакомление с результатами диагностики</a:t>
                      </a:r>
                    </a:p>
                  </a:txBody>
                  <a:tcPr/>
                </a:tc>
              </a:tr>
              <a:tr h="941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психологических рекомендаций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на родительском собрании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рекомендаций в собственной деятельности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Домашний\Desktop\IMG-20210316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8067" y="4042571"/>
            <a:ext cx="3657600" cy="2312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взаимодействия педагога-психолога и классного руководителя на примере работы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учащимися 1-х классов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071563"/>
          <a:ext cx="8786874" cy="4135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3437"/>
                <a:gridCol w="4393437"/>
              </a:tblGrid>
              <a:tr h="269309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Педагог-психолог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7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Классный руководитель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73A8D"/>
                    </a:solidFill>
                  </a:tcPr>
                </a:tc>
              </a:tr>
              <a:tr h="6741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Сопровождение и оказание помощи в ходе проведения диагностики  (сентябрь)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Организация и проведение 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alt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иагностики готовности первоклассников </a:t>
                      </a:r>
                      <a:br>
                        <a:rPr lang="ru-RU" alt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alt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 обучению в школе по методикам МЦКО</a:t>
                      </a:r>
                    </a:p>
                  </a:txBody>
                  <a:tcPr/>
                </a:tc>
              </a:tr>
              <a:tr h="11996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Анализ профилей готовности к обучению в школе, подготовка аналитической справки, разработка рекомендаций для учителей и родителей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Получение профиль готовности класса  и каждого первоклассника к обучению в школе, ознакомление с результатами (ноябрь)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9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по итогам диагностики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</a:t>
                      </a: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редоставление психологических рекомендаций (консилиум)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психологической работы с детьми и родителями по итогам диагностики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(родительское собрании, консультации)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консилиуме по обсуждению результатов диагностики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рекомендаций в собственной деятельности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консультаций  с родителями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1434</Words>
  <Application>Microsoft Office PowerPoint</Application>
  <PresentationFormat>Экран (4:3)</PresentationFormat>
  <Paragraphs>589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Тема выступления: «Взаимодействие школьного психолога и классного руководителя»</vt:lpstr>
      <vt:lpstr>Слайд 2</vt:lpstr>
      <vt:lpstr>  Направления психологического сопровождения при реализации ФГОС НОО :   </vt:lpstr>
      <vt:lpstr>Направления деятельности</vt:lpstr>
      <vt:lpstr>Направления деятельности</vt:lpstr>
      <vt:lpstr>Профилактическая и просветительская работа</vt:lpstr>
      <vt:lpstr>Профилактическая и просветительская работа</vt:lpstr>
      <vt:lpstr>Реализация взаимодействия педагога-психолога и классного руководителя на примере работы  с учащимися 1-х классов</vt:lpstr>
      <vt:lpstr>Реализация взаимодействия педагога-психолога и классного руководителя на примере работы  с учащимися 1-х классов</vt:lpstr>
      <vt:lpstr>Реализация взаимодействия педагога-психолога и классного руководителя на примере работы с учащимися 1-х классов</vt:lpstr>
      <vt:lpstr>Слайд 11</vt:lpstr>
      <vt:lpstr>Слайд 12</vt:lpstr>
      <vt:lpstr>Взаимодействие классного руководителя и педагога-психолога </vt:lpstr>
      <vt:lpstr>Эмоционально-личностные  (индивидуально-психологические)  особенности</vt:lpstr>
      <vt:lpstr>Сводная ведомость результатов исследования  школьной тревожности в 4-х классах  </vt:lpstr>
      <vt:lpstr>Результаты изучения школьной тревожности Филлипса  4 «А» класс</vt:lpstr>
      <vt:lpstr>Результаты изучения школьной тревожности Филлипса  4 «Б» класс</vt:lpstr>
      <vt:lpstr>Результаты изучения школьной тревожности Филлипса  4 «В» класс</vt:lpstr>
      <vt:lpstr>Результаты изучения школьной тревожности Филлипса  4 «Г» класс</vt:lpstr>
      <vt:lpstr>Результаты изучения школьной тревожности Филлипса  4 «Д» класс</vt:lpstr>
      <vt:lpstr>Сводная ведомость результатов исследования  ЛТ (личностной тревожности) и СТ (ситуативной тревожности)  в 4-х классах</vt:lpstr>
      <vt:lpstr>Результаты изучения ЛТ и СТ у обучающихся  4 «А» класса</vt:lpstr>
      <vt:lpstr>Результаты изучения ЛТ и СТ у обучающихся  4 «Б» класса</vt:lpstr>
      <vt:lpstr>Результаты изучения ЛТ и СТ у обучающихся  4 «В» класса</vt:lpstr>
      <vt:lpstr>Результаты изучения ЛТ и СТ у обучающихся  4 «Г» класса</vt:lpstr>
      <vt:lpstr>Результаты изучения ЛТ и СТ у обучающихся  4 «Д» класса</vt:lpstr>
      <vt:lpstr>Сводная ведомость результатов исследования  самооценки личности в 4-х классах</vt:lpstr>
      <vt:lpstr>Результаты изучения самооценки личности  4 «А» класс</vt:lpstr>
      <vt:lpstr>Результаты изучения самооценки личности  4 «Б» класс</vt:lpstr>
      <vt:lpstr>Результаты изучения самооценки личности  4 «В» класс</vt:lpstr>
      <vt:lpstr>Результаты изучения самооценки личности  4 «Г» класс</vt:lpstr>
      <vt:lpstr>Результаты изучения самооценки личности  4 «Д» класс</vt:lpstr>
      <vt:lpstr>Возможные изменения эмоционально-личностных особенностей (индивидуально-психологических)</vt:lpstr>
      <vt:lpstr>Особенности межличностных отношений и общения</vt:lpstr>
      <vt:lpstr>Сводная ведомость результатов исследования  социометрического исследования в 4-х классах</vt:lpstr>
      <vt:lpstr>Результаты социометрического исследования  4 «А» класс</vt:lpstr>
      <vt:lpstr>Результаты социометрического исследования  4 «Б» класс</vt:lpstr>
      <vt:lpstr>Результаты социометрического исследования  4 «В» класс</vt:lpstr>
      <vt:lpstr>Результаты социометрического исследования  4 «Г» класс</vt:lpstr>
      <vt:lpstr>Результаты социометрического исследования  4 «Д» класс</vt:lpstr>
      <vt:lpstr>Возможные изменения особенностей межличностных отношений и общения</vt:lpstr>
      <vt:lpstr>Мотивационно-волевые  особенности (направленность личности)</vt:lpstr>
      <vt:lpstr>Сводная ведомость результатов исследования  школьной мотивации в 4-х классах</vt:lpstr>
      <vt:lpstr>Результаты изучения школьной мотивации  4 «А» класс</vt:lpstr>
      <vt:lpstr>Результаты изучения школьной мотивации  4 «Б» класс</vt:lpstr>
      <vt:lpstr>Результаты изучения школьной мотивации  4 «В» класс</vt:lpstr>
      <vt:lpstr>Результаты изучения школьной мотивации  4 «Г» класс</vt:lpstr>
      <vt:lpstr>Результаты изучения школьной мотивации  4 «Д» класс</vt:lpstr>
      <vt:lpstr>Возможные изменения мотивационно-волевых особенностей (направленности личности)</vt:lpstr>
      <vt:lpstr>Разноплановый подход к личности учащегося со стороны  классного руководителя и психолога </vt:lpstr>
      <vt:lpstr>Слайд 51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Домашний</cp:lastModifiedBy>
  <cp:revision>133</cp:revision>
  <dcterms:created xsi:type="dcterms:W3CDTF">2016-11-18T14:12:19Z</dcterms:created>
  <dcterms:modified xsi:type="dcterms:W3CDTF">2021-03-18T22:21:48Z</dcterms:modified>
</cp:coreProperties>
</file>