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315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9044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1595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315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6924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44115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650" b="1" dirty="0" smtClean="0">
                <a:solidFill>
                  <a:srgbClr val="FFFFFF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650" b="1"/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5415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32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506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165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750"/>
              </a:spcAft>
              <a:buNone/>
              <a:defRPr sz="1200">
                <a:solidFill>
                  <a:srgbClr val="FFFFFF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810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750"/>
              </a:spcAft>
              <a:buFontTx/>
              <a:buNone/>
              <a:defRPr sz="12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91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75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7634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5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2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18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2475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20574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8208912" cy="331236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Составила: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 МБОУ СШ № 55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Твери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Степанова Н.Ю.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mtClean="0">
                <a:latin typeface="Times New Roman" pitchFamily="18" charset="0"/>
                <a:cs typeface="Times New Roman" pitchFamily="18" charset="0"/>
              </a:rPr>
              <a:t>Часть 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Тверь 2020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b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действий для родителей обучающихся</a:t>
            </a:r>
            <a:b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по раннему выявлению и реагированию</a:t>
            </a:r>
            <a:b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на деструктивное поведение несовершеннолетних,</a:t>
            </a:r>
            <a:b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проявляющееся под воздействием информации</a:t>
            </a:r>
            <a:b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негативного характера, распространяемой в сети Интернет</a:t>
            </a:r>
            <a:r>
              <a:rPr lang="ru-RU" b="1" dirty="0" smtClean="0">
                <a:solidFill>
                  <a:schemeClr val="accent5"/>
                </a:solidFill>
              </a:rPr>
              <a:t/>
            </a:r>
            <a:br>
              <a:rPr lang="ru-RU" b="1" dirty="0" smtClean="0">
                <a:solidFill>
                  <a:schemeClr val="accent5"/>
                </a:solidFill>
              </a:rPr>
            </a:br>
            <a:endParaRPr lang="ru-RU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ПСИХОЛОГИЧЕСКИЕ ПРИЗНАКИ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sz="4500" dirty="0" smtClean="0"/>
              <a:t> </a:t>
            </a:r>
            <a:r>
              <a:rPr lang="ru-RU" sz="6200" dirty="0" err="1" smtClean="0"/>
              <a:t>Зацикленность</a:t>
            </a:r>
            <a:r>
              <a:rPr lang="ru-RU" sz="6200" dirty="0" smtClean="0"/>
              <a:t> на негативных эмоциях, склонность к депрессиям.</a:t>
            </a:r>
          </a:p>
          <a:p>
            <a:pPr algn="just">
              <a:buFont typeface="Wingdings" pitchFamily="2" charset="2"/>
              <a:buChar char="q"/>
            </a:pPr>
            <a:r>
              <a:rPr lang="ru-RU" sz="6200" dirty="0" smtClean="0"/>
              <a:t> Утрата прежнего эмоционального контакта с близкими людьми.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6200" dirty="0" smtClean="0"/>
              <a:t>Проявление навязчивых движений.</a:t>
            </a:r>
          </a:p>
          <a:p>
            <a:pPr algn="just">
              <a:buFont typeface="Wingdings" pitchFamily="2" charset="2"/>
              <a:buChar char="q"/>
            </a:pPr>
            <a:r>
              <a:rPr lang="ru-RU" sz="6200" dirty="0" smtClean="0"/>
              <a:t> Избегание зрительного контакта (уводит взгляд, предпочитает смотреть вниз, себе под ноги).</a:t>
            </a:r>
          </a:p>
          <a:p>
            <a:pPr algn="just">
              <a:buFont typeface="Wingdings" pitchFamily="2" charset="2"/>
              <a:buChar char="q"/>
            </a:pPr>
            <a:r>
              <a:rPr lang="ru-RU" sz="6200" dirty="0" smtClean="0"/>
              <a:t> Неспособность сопереживать, сочувствовать другим людям.</a:t>
            </a:r>
          </a:p>
          <a:p>
            <a:pPr algn="just">
              <a:buFont typeface="Wingdings" pitchFamily="2" charset="2"/>
              <a:buChar char="q"/>
            </a:pPr>
            <a:r>
              <a:rPr lang="ru-RU" sz="6200" dirty="0" smtClean="0"/>
              <a:t>Стремление показать свое «бесстрашие» окружающим.</a:t>
            </a:r>
          </a:p>
          <a:p>
            <a:pPr algn="just">
              <a:buFont typeface="Wingdings" pitchFamily="2" charset="2"/>
              <a:buChar char="q"/>
            </a:pPr>
            <a:r>
              <a:rPr lang="ru-RU" sz="6200" dirty="0" smtClean="0"/>
              <a:t>Стремление быть в центре внимания любой ценой.</a:t>
            </a:r>
          </a:p>
          <a:p>
            <a:pPr algn="just">
              <a:buFont typeface="Wingdings" pitchFamily="2" charset="2"/>
              <a:buChar char="q"/>
            </a:pPr>
            <a:r>
              <a:rPr lang="ru-RU" sz="6200" dirty="0" smtClean="0"/>
              <a:t>Нелюдимость, отчужденность в школьной среде, в семейно-бытовых взаимоотношениях, отсутствие друзей, низкие навыки общения.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ru-RU" b="1" dirty="0" smtClean="0"/>
              <a:t>ИЗМЕНЕНИЯ ВО ВНЕШНЕМ ВИДЕ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89654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2900" dirty="0" smtClean="0">
                <a:solidFill>
                  <a:srgbClr val="7030A0"/>
                </a:solidFill>
              </a:rPr>
              <a:t>использование деструктивной символики во внешнем виде (одежда с агрессивными надписями и изображениями, смена</a:t>
            </a:r>
            <a:br>
              <a:rPr lang="ru-RU" sz="2900" dirty="0" smtClean="0">
                <a:solidFill>
                  <a:srgbClr val="7030A0"/>
                </a:solidFill>
              </a:rPr>
            </a:br>
            <a:r>
              <a:rPr lang="ru-RU" sz="2900" dirty="0" smtClean="0">
                <a:solidFill>
                  <a:srgbClr val="7030A0"/>
                </a:solidFill>
              </a:rPr>
              <a:t>обуви на «грубую», военизированную);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900" dirty="0" smtClean="0">
                <a:solidFill>
                  <a:srgbClr val="7030A0"/>
                </a:solidFill>
              </a:rPr>
              <a:t> нежелание следить за своим внешним видом;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900" dirty="0" smtClean="0">
                <a:solidFill>
                  <a:srgbClr val="7030A0"/>
                </a:solidFill>
              </a:rPr>
              <a:t> наличие (появление) синяков, ран, царапин на теле или голове;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900" dirty="0" smtClean="0">
                <a:solidFill>
                  <a:srgbClr val="7030A0"/>
                </a:solidFill>
              </a:rPr>
              <a:t> появление следов краски на одежде, руках (в случае нанесения на поверхности рекламы </a:t>
            </a:r>
            <a:r>
              <a:rPr lang="ru-RU" sz="2900" dirty="0" err="1" smtClean="0">
                <a:solidFill>
                  <a:srgbClr val="7030A0"/>
                </a:solidFill>
              </a:rPr>
              <a:t>интернет-магазинов</a:t>
            </a:r>
            <a:r>
              <a:rPr lang="ru-RU" sz="2900" dirty="0" smtClean="0">
                <a:solidFill>
                  <a:srgbClr val="7030A0"/>
                </a:solidFill>
              </a:rPr>
              <a:t> наркотиков часто</a:t>
            </a:r>
            <a:br>
              <a:rPr lang="ru-RU" sz="2900" dirty="0" smtClean="0">
                <a:solidFill>
                  <a:srgbClr val="7030A0"/>
                </a:solidFill>
              </a:rPr>
            </a:br>
            <a:r>
              <a:rPr lang="ru-RU" sz="2900" dirty="0" smtClean="0">
                <a:solidFill>
                  <a:srgbClr val="7030A0"/>
                </a:solidFill>
              </a:rPr>
              <a:t>используются аэрозольные баллоны);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900" dirty="0" smtClean="0">
                <a:solidFill>
                  <a:srgbClr val="7030A0"/>
                </a:solidFill>
              </a:rPr>
              <a:t> появление у несовершеннолетнего дорогостоящей обуви, одежды, других вещей, собственных денежных средств, источник</a:t>
            </a:r>
            <a:br>
              <a:rPr lang="ru-RU" sz="2900" dirty="0" smtClean="0">
                <a:solidFill>
                  <a:srgbClr val="7030A0"/>
                </a:solidFill>
              </a:rPr>
            </a:br>
            <a:r>
              <a:rPr lang="ru-RU" sz="2900" dirty="0" smtClean="0">
                <a:solidFill>
                  <a:srgbClr val="7030A0"/>
                </a:solidFill>
              </a:rPr>
              <a:t>получения которых он не может объяснить (данный факт может</a:t>
            </a:r>
            <a:br>
              <a:rPr lang="ru-RU" sz="2900" dirty="0" smtClean="0">
                <a:solidFill>
                  <a:srgbClr val="7030A0"/>
                </a:solidFill>
              </a:rPr>
            </a:br>
            <a:r>
              <a:rPr lang="ru-RU" sz="2900" dirty="0" smtClean="0">
                <a:solidFill>
                  <a:srgbClr val="7030A0"/>
                </a:solidFill>
              </a:rPr>
              <a:t>свидетельствовать о получении дохода от наркоторговли).</a:t>
            </a:r>
            <a:br>
              <a:rPr lang="ru-RU" sz="2900" dirty="0" smtClean="0">
                <a:solidFill>
                  <a:srgbClr val="7030A0"/>
                </a:solidFill>
              </a:rPr>
            </a:br>
            <a:r>
              <a:rPr lang="ru-RU" sz="2900" dirty="0" smtClean="0"/>
              <a:t> </a:t>
            </a:r>
            <a:br>
              <a:rPr lang="ru-RU" sz="2900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002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ИЗМЕНЕНИЯ В ПОВЕДЕНИИ (ВНЕШНИЕ ПРИЗНАКИ)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Конфликтное поведение (частые конфликты с учителями и сверстниками, участие в травле (</a:t>
            </a:r>
            <a:r>
              <a:rPr lang="ru-RU" sz="5600" dirty="0" err="1" smtClean="0">
                <a:solidFill>
                  <a:srgbClr val="7030A0"/>
                </a:solidFill>
              </a:rPr>
              <a:t>буллинге</a:t>
            </a:r>
            <a:r>
              <a:rPr lang="ru-RU" sz="5600" dirty="0" smtClean="0">
                <a:solidFill>
                  <a:srgbClr val="7030A0"/>
                </a:solidFill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ведение тетради или записной книжки, в которую записывает имена других людей, агрессивные высказывания в их отношении,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либо делает негативные рисунки (ребенок угрожает окружающим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тем, что запишет чье-то имя в свою тетрадь или записную книжку);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проявление интереса к неприятным зрелищам, «ужастикам», частый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просмотр фильмов со сценами насилия, суицида;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участие в неформальных асоциальных группах сверстников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(безнадзорные подростки, склонные к противоправному поведению);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трансляция деструктивного </a:t>
            </a:r>
            <a:r>
              <a:rPr lang="ru-RU" sz="5600" dirty="0" err="1" smtClean="0">
                <a:solidFill>
                  <a:srgbClr val="7030A0"/>
                </a:solidFill>
              </a:rPr>
              <a:t>контента</a:t>
            </a:r>
            <a:r>
              <a:rPr lang="ru-RU" sz="5600" dirty="0" smtClean="0">
                <a:solidFill>
                  <a:srgbClr val="7030A0"/>
                </a:solidFill>
              </a:rPr>
              <a:t> в социальных сетях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(выкладывание личных фото, пересылка понравившихся фото,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«лайки»);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навязчивое рисование (рисует жуткие и пугающие картины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либо просто заштриховывает бумагу);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коллекционирование и демонстрация оружия (чаще всего ножей);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пассивный протест (уходы из дома, бродяжничество, отказ от приемов пищи, отказ от речевого общения);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жестокое обращение с животными, со сверстниками (частое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участие в драках), другими людьми;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увлечение компьютерными играми, содержащими сцены насилия и жестокости;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600" dirty="0" smtClean="0">
                <a:solidFill>
                  <a:srgbClr val="7030A0"/>
                </a:solidFill>
              </a:rPr>
              <a:t>участие в поджогах, «играх» с легковоспламеняющимися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и взрывоопасными веществами;</a:t>
            </a:r>
            <a:br>
              <a:rPr lang="ru-RU" sz="5600" dirty="0" smtClean="0">
                <a:solidFill>
                  <a:srgbClr val="7030A0"/>
                </a:solidFill>
              </a:rPr>
            </a:br>
            <a:r>
              <a:rPr lang="ru-RU" sz="5600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100811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ИЗМЕНЕНИЯ В ПОВЕДЕНИИ (ВНЕШНИЕ ПРИЗНАКИ)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7030A0"/>
                </a:solidFill>
              </a:rPr>
              <a:t> резкие и внезапные изменения в поведении (отказ от обучения, участия в школьных мероприятиях, секциях, пропуски школьных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занятий, потеря интереса к любимому учебному предмету);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7030A0"/>
                </a:solidFill>
              </a:rPr>
              <a:t> подражание асоциальным формам поведения окружающих, которые имеют авторитет для ребенка (слепое копирование негативных форм поведения, речи, манеры одеваться и др.);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7030A0"/>
                </a:solidFill>
              </a:rPr>
              <a:t> появление у несовершеннолетнего (приобретение) предметов и веществ, которые могут быть использованы для закладок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наркотиков (перочинные складные ножи и иные предметы,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используемые для создания отверстий в стенах домов, полостей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в грунте под закладки (обычно на лезвии остаются следы земли,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известки, бетона или краски); пластиковые пакеты малого размера;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небольшие магниты; липкая лента или скотч; рабочие перчатки),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для рекламы </a:t>
            </a:r>
            <a:r>
              <a:rPr lang="ru-RU" sz="4800" dirty="0" err="1" smtClean="0">
                <a:solidFill>
                  <a:srgbClr val="7030A0"/>
                </a:solidFill>
              </a:rPr>
              <a:t>интернет-магазинов</a:t>
            </a:r>
            <a:r>
              <a:rPr lang="ru-RU" sz="4800" dirty="0" smtClean="0">
                <a:solidFill>
                  <a:srgbClr val="7030A0"/>
                </a:solidFill>
              </a:rPr>
              <a:t> наркотиков (аэрозольные баллоны с краской, трафареты, кисти и валики);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7030A0"/>
                </a:solidFill>
              </a:rPr>
              <a:t>появление у ребенка информации, которую он пытается утаить от родителей (законных представителей) (ведет переписку (общается по телефону) с неизвестными взрослыми собеседниками;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заводит на семейном компьютере чаты и отдельные папки,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на которые установлен пароль; хранит в смартфоне фотографии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с участками местности, помещений, зданий или изображений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с фрагментами карты населенного пункта без объяснений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причин (это могут быть полученные от наркоторговца локации,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где должна быть заложена закладка, или </a:t>
            </a:r>
            <a:r>
              <a:rPr lang="ru-RU" sz="4800" dirty="0" err="1" smtClean="0">
                <a:solidFill>
                  <a:srgbClr val="7030A0"/>
                </a:solidFill>
              </a:rPr>
              <a:t>фотоотчеты</a:t>
            </a:r>
            <a:r>
              <a:rPr lang="ru-RU" sz="4800" dirty="0" smtClean="0">
                <a:solidFill>
                  <a:srgbClr val="7030A0"/>
                </a:solidFill>
              </a:rPr>
              <a:t> несовершеннолетнего наркокурьера);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7030A0"/>
                </a:solidFill>
              </a:rPr>
              <a:t>ребенок срочно (внезапно) выходит из дома под различными предлогами в позднее время суток (обычно курьеры-закладчики наркотиков работают по внезапно появившимся заказам в темное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время суток);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800" dirty="0" smtClean="0">
                <a:solidFill>
                  <a:srgbClr val="7030A0"/>
                </a:solidFill>
              </a:rPr>
              <a:t>использование в речи новых, нехарактерных для Вашего ребенка выражений, слов, терминов, криминального сленга; манера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говорить производит впечатление «заезженной пластинки»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из-за повторяющихся, как будто заученных текстов.</a:t>
            </a:r>
          </a:p>
          <a:p>
            <a:pPr algn="just">
              <a:buNone/>
            </a:pPr>
            <a:endParaRPr lang="ru-RU" sz="4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500" b="1" dirty="0"/>
              <a:t>Деструктивное поведение несовершеннолетних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950" b="1" dirty="0">
                <a:solidFill>
                  <a:srgbClr val="7030A0"/>
                </a:solidFill>
              </a:rPr>
              <a:t>Единовременное наличие нескольких признаков из списка может</a:t>
            </a:r>
            <a:br>
              <a:rPr lang="ru-RU" sz="1950" b="1" dirty="0">
                <a:solidFill>
                  <a:srgbClr val="7030A0"/>
                </a:solidFill>
              </a:rPr>
            </a:br>
            <a:r>
              <a:rPr lang="ru-RU" sz="1950" b="1" dirty="0">
                <a:solidFill>
                  <a:srgbClr val="7030A0"/>
                </a:solidFill>
              </a:rPr>
              <a:t>свидетельствовать о риске участия подростка в деструктивных течениях.</a:t>
            </a:r>
            <a:br>
              <a:rPr lang="ru-RU" sz="1950" b="1" dirty="0">
                <a:solidFill>
                  <a:srgbClr val="7030A0"/>
                </a:solidFill>
              </a:rPr>
            </a:br>
            <a:endParaRPr lang="ru-RU" sz="1950" b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950" b="1" dirty="0">
                <a:solidFill>
                  <a:srgbClr val="7030A0"/>
                </a:solidFill>
              </a:rPr>
              <a:t>Подробнее о деструктивном, </a:t>
            </a:r>
            <a:r>
              <a:rPr lang="ru-RU" sz="1950" b="1" dirty="0" err="1">
                <a:solidFill>
                  <a:srgbClr val="7030A0"/>
                </a:solidFill>
              </a:rPr>
              <a:t>девиантном</a:t>
            </a:r>
            <a:r>
              <a:rPr lang="ru-RU" sz="1950" b="1" dirty="0">
                <a:solidFill>
                  <a:srgbClr val="7030A0"/>
                </a:solidFill>
              </a:rPr>
              <a:t> поведении и алгоритмах</a:t>
            </a:r>
            <a:br>
              <a:rPr lang="ru-RU" sz="1950" b="1" dirty="0">
                <a:solidFill>
                  <a:srgbClr val="7030A0"/>
                </a:solidFill>
              </a:rPr>
            </a:br>
            <a:r>
              <a:rPr lang="ru-RU" sz="1950" b="1" dirty="0">
                <a:solidFill>
                  <a:srgbClr val="7030A0"/>
                </a:solidFill>
              </a:rPr>
              <a:t>их выявления можно узнать на сайте ФГБОУ ВО «Московский государственный</a:t>
            </a:r>
            <a:br>
              <a:rPr lang="ru-RU" sz="1950" b="1" dirty="0">
                <a:solidFill>
                  <a:srgbClr val="7030A0"/>
                </a:solidFill>
              </a:rPr>
            </a:br>
            <a:r>
              <a:rPr lang="ru-RU" sz="1950" b="1" dirty="0">
                <a:solidFill>
                  <a:srgbClr val="7030A0"/>
                </a:solidFill>
              </a:rPr>
              <a:t>психолого-педагогический университет», в памятках «Навигатор профилактики»,</a:t>
            </a:r>
            <a:br>
              <a:rPr lang="ru-RU" sz="1950" b="1" dirty="0">
                <a:solidFill>
                  <a:srgbClr val="7030A0"/>
                </a:solidFill>
              </a:rPr>
            </a:br>
            <a:r>
              <a:rPr lang="ru-RU" sz="1950" b="1" dirty="0">
                <a:solidFill>
                  <a:srgbClr val="7030A0"/>
                </a:solidFill>
              </a:rPr>
              <a:t>по ссылке: https://mgppu.ru/about/publications/deviant_behaviour.</a:t>
            </a:r>
            <a:br>
              <a:rPr lang="ru-RU" sz="1950" b="1" dirty="0">
                <a:solidFill>
                  <a:srgbClr val="7030A0"/>
                </a:solidFill>
              </a:rPr>
            </a:br>
            <a:endParaRPr lang="ru-RU" sz="1950" b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950" b="1" dirty="0">
                <a:solidFill>
                  <a:srgbClr val="7030A0"/>
                </a:solidFill>
              </a:rPr>
              <a:t>Чтобы справиться с возникшей проблемой, родителю нужно понять,</a:t>
            </a:r>
            <a:br>
              <a:rPr lang="ru-RU" sz="1950" b="1" dirty="0">
                <a:solidFill>
                  <a:srgbClr val="7030A0"/>
                </a:solidFill>
              </a:rPr>
            </a:br>
            <a:r>
              <a:rPr lang="ru-RU" sz="1950" b="1" dirty="0">
                <a:solidFill>
                  <a:srgbClr val="7030A0"/>
                </a:solidFill>
              </a:rPr>
              <a:t>что вызвало такое поведение ребенка, какова причина деструктивного поведения.</a:t>
            </a:r>
          </a:p>
          <a:p>
            <a:pPr algn="just">
              <a:buNone/>
            </a:pPr>
            <a:endParaRPr lang="ru-RU" sz="1950" b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950" b="1" dirty="0">
                <a:solidFill>
                  <a:srgbClr val="7030A0"/>
                </a:solidFill>
              </a:rPr>
              <a:t>Современное прогрессивное развитие общества помимо позитивных</a:t>
            </a:r>
            <a:br>
              <a:rPr lang="ru-RU" sz="1950" b="1" dirty="0">
                <a:solidFill>
                  <a:srgbClr val="7030A0"/>
                </a:solidFill>
              </a:rPr>
            </a:br>
            <a:r>
              <a:rPr lang="ru-RU" sz="1950" b="1" dirty="0">
                <a:solidFill>
                  <a:srgbClr val="7030A0"/>
                </a:solidFill>
              </a:rPr>
              <a:t>тенденций несет в себе также негативные факторы, которые не лучшим</a:t>
            </a:r>
            <a:br>
              <a:rPr lang="ru-RU" sz="1950" b="1" dirty="0">
                <a:solidFill>
                  <a:srgbClr val="7030A0"/>
                </a:solidFill>
              </a:rPr>
            </a:br>
            <a:r>
              <a:rPr lang="ru-RU" sz="1950" b="1" dirty="0">
                <a:solidFill>
                  <a:srgbClr val="7030A0"/>
                </a:solidFill>
              </a:rPr>
              <a:t>образом воздействуют на детей: стремительный темп жизни, вседозволенность, </a:t>
            </a:r>
            <a:r>
              <a:rPr lang="ru-RU" sz="1950" b="1" dirty="0" err="1">
                <a:solidFill>
                  <a:srgbClr val="7030A0"/>
                </a:solidFill>
              </a:rPr>
              <a:t>легкодоступность</a:t>
            </a:r>
            <a:r>
              <a:rPr lang="ru-RU" sz="1950" b="1" dirty="0">
                <a:solidFill>
                  <a:srgbClr val="7030A0"/>
                </a:solidFill>
              </a:rPr>
              <a:t> информации, запрещенных веществ, новые формы насилия.</a:t>
            </a:r>
            <a:br>
              <a:rPr lang="ru-RU" sz="1950" b="1" dirty="0">
                <a:solidFill>
                  <a:srgbClr val="7030A0"/>
                </a:solidFill>
              </a:rPr>
            </a:br>
            <a:endParaRPr lang="ru-RU" sz="1950" b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950" b="1" dirty="0">
                <a:solidFill>
                  <a:srgbClr val="7030A0"/>
                </a:solidFill>
              </a:rPr>
              <a:t>Разрушительное поведение подростков может быть напрямую связано с получением негативной информации из СМИ, Интернета, компьютерных игр.</a:t>
            </a:r>
            <a:br>
              <a:rPr lang="ru-RU" sz="1950" b="1" dirty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АНО «Центр изучения и сетевого мониторинга молодежной среды»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ФГБУ «Центр защиты прав и интересов детей»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ru-RU" b="1" dirty="0" smtClean="0">
              <a:solidFill>
                <a:schemeClr val="accent5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5"/>
                </a:solidFill>
              </a:rPr>
              <a:t>		Методические рекомендации, включающие алгоритмы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действий по раннему выявлению и реагированию на деструктивное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поведение несовершеннолетних, проявляющееся под воздействием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информации негативного характера, распространяемой в сети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Интернет, разработаны АНО «Центр изучения и сетевого мониторинга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молодежной среды» и ФГБУ «Центр защиты прав и интересов детей»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по заданию </a:t>
            </a:r>
            <a:r>
              <a:rPr lang="ru-RU" b="1" dirty="0" err="1" smtClean="0">
                <a:solidFill>
                  <a:schemeClr val="accent5"/>
                </a:solidFill>
              </a:rPr>
              <a:t>Минпросвещения</a:t>
            </a:r>
            <a:r>
              <a:rPr lang="ru-RU" b="1" dirty="0" smtClean="0">
                <a:solidFill>
                  <a:schemeClr val="accent5"/>
                </a:solidFill>
              </a:rPr>
              <a:t> России, в рамках исполнения поручения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Правительственной комиссии по делам несовершеннолетних и защите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их прав, реализации межведомственного комплекса дополнительных мер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по развитию системы профилактики безнадзорности и правонарушений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несовершеннолетних на 2020–2021 годы. Большое внимание в методических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рекомендациях уделено рассмотрению вопросов профилактики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деструктивного поведения несовершеннолетних, предупреждения негативного воздействия информации, распространяемой в сети Интернет,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обеспечения сохранения жизни и здоровья детей.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/>
            </a:r>
            <a:br>
              <a:rPr lang="ru-RU" b="1" dirty="0" smtClean="0">
                <a:solidFill>
                  <a:schemeClr val="accent5"/>
                </a:solidFill>
              </a:rPr>
            </a:br>
            <a:endParaRPr lang="ru-RU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Деструктивное поведение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Деструктивное поведение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это действия (словесные или практические), направленные на разрушение внешних и внутренних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структур; стремление человека нарушить свою внутреннюю гармонию,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нанести вред себе или окружающим.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Деструктивное поведение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Проявления у несовершеннолетнего деструктивного поведения могут стать источником повышенной опасности как для него самого,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 и для его близких, окружающих, общества в целом. 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Игнорирование или несвоевременное выявление взрослыми признаков деструктивного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поведения у ребенка нередко приводит к причинению им физического вреда самому себе, окружающим, суицидальным поступкам, появлению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зависимостей (токсикомания, алкоголизм и иные).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Деструктивное поведение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 некоторые деструктивные действия несовершеннолетних законодательством Российской Федерации предусмотрена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административная или уголовная ответственность.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ПРОЯВЛЕНИЯ ДЕСТРУКТИВНОГО ПОВЕДЕНИЯ  по отношению к окружающим и внешней среде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Намеренное нарушение социальных отношений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(революционные действия, террористические акты, перевороты, протестные движения с агрессивными проявлениями, экстремизм);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причинение физического ущерба другим людям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(побои, драки регулярные и/или массовые),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убийство;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моральное унижение других людей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провоцирование конфликтов, участие в травле (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буллинге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сквернословие;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экоцид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(нанесение вреда объектам природы);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вандализм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(порча неодушевлённых предметов, разрушение памятников архитектуры, произведений искусства и др.);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жестокость к животным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(пытки, издевательства, умерщвление).</a:t>
            </a: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Проявления деструктивного поведения по отношению к себе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ru-RU" dirty="0" smtClean="0">
              <a:solidFill>
                <a:srgbClr val="7030A0"/>
              </a:solidFill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Действия с риском для жизни и (или) здоровья (</a:t>
            </a:r>
            <a:r>
              <a:rPr lang="ru-RU" dirty="0" err="1" smtClean="0">
                <a:solidFill>
                  <a:srgbClr val="7030A0"/>
                </a:solidFill>
              </a:rPr>
              <a:t>паркур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зацепинг</a:t>
            </a:r>
            <a:r>
              <a:rPr lang="ru-RU" dirty="0" smtClean="0">
                <a:solidFill>
                  <a:srgbClr val="7030A0"/>
                </a:solidFill>
              </a:rPr>
              <a:t> и иные);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Интернет-зависимость, патологическая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страсть к азартным играм;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суицидальное поведение, суицид;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употребление алкоголя, наркотиков, </a:t>
            </a:r>
            <a:r>
              <a:rPr lang="ru-RU" dirty="0" err="1" smtClean="0">
                <a:solidFill>
                  <a:srgbClr val="7030A0"/>
                </a:solidFill>
              </a:rPr>
              <a:t>психоактивных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веществ;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чрезмерное видоизменение собственного тела (татуировки,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 smtClean="0">
                <a:solidFill>
                  <a:srgbClr val="7030A0"/>
                </a:solidFill>
              </a:rPr>
              <a:t>шрамирование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пирсинг</a:t>
            </a:r>
            <a:r>
              <a:rPr lang="ru-RU" dirty="0" smtClean="0">
                <a:solidFill>
                  <a:srgbClr val="7030A0"/>
                </a:solidFill>
              </a:rPr>
              <a:t>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1296144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КАКИЕ ПРИЗНАКИ ДЕСТРУКТИВНОГО ПОВЕДЕНИЯ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ДОЛЖНЫ ВАС НАСТОРОЖИТЬ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</a:rPr>
              <a:t>Деструктивное поведение связано с комплексом сочетающихся психологических, поведенческих и внешних факторов риска.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7030A0"/>
                </a:solidFill>
              </a:rPr>
              <a:t>Наличие одного или нескольких из приведенных ниже признаков может быть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временным проявлением, случайностью, но ДОЛЖНО ПРИВЛЕЧЬ ВНИМАНИЕ РОДИТЕЛЕЙ!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2474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ПСИХОЛОГИЧЕСКИЕ ПРИЗНАКИ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908720"/>
            <a:ext cx="8503920" cy="5190328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dirty="0" smtClean="0"/>
              <a:t>Повышенная возбудимость - преувеличенная и/или несоответствующая эмоциональная реакция: </a:t>
            </a:r>
          </a:p>
          <a:p>
            <a:pPr algn="just"/>
            <a:r>
              <a:rPr lang="ru-RU" dirty="0" smtClean="0"/>
              <a:t>смеется без повода или смеется над смертью;</a:t>
            </a:r>
          </a:p>
          <a:p>
            <a:pPr algn="just"/>
            <a:r>
              <a:rPr lang="ru-RU" dirty="0" smtClean="0"/>
              <a:t>плачет без повода или плачет при позитивных сообщениях;</a:t>
            </a:r>
          </a:p>
          <a:p>
            <a:pPr algn="just"/>
            <a:r>
              <a:rPr lang="ru-RU" dirty="0" smtClean="0"/>
              <a:t>агрессивно реагирует на незначительные замечания или шутки.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Тревожность, перерастающая в грубость, откровенную агрессию.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451</TotalTime>
  <Words>438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Georgia</vt:lpstr>
      <vt:lpstr>Times New Roman</vt:lpstr>
      <vt:lpstr>Wingdings</vt:lpstr>
      <vt:lpstr>Wingdings 2</vt:lpstr>
      <vt:lpstr>Официальная</vt:lpstr>
      <vt:lpstr>2_Официальная</vt:lpstr>
      <vt:lpstr>   Алгоритм действий для родителей обучающихся по раннему выявлению и реагированию на деструктивное поведение несовершеннолетних, проявляющееся под воздействием информации негативного характера, распространяемой в сети Интернет </vt:lpstr>
      <vt:lpstr>АНО «Центр изучения и сетевого мониторинга молодежной среды» ФГБУ «Центр защиты прав и интересов детей» </vt:lpstr>
      <vt:lpstr>Деструктивное поведение</vt:lpstr>
      <vt:lpstr>Деструктивное поведение</vt:lpstr>
      <vt:lpstr>Деструктивное поведение</vt:lpstr>
      <vt:lpstr> ПРОЯВЛЕНИЯ ДЕСТРУКТИВНОГО ПОВЕДЕНИЯ  по отношению к окружающим и внешней среде</vt:lpstr>
      <vt:lpstr> Проявления деструктивного поведения по отношению к себе</vt:lpstr>
      <vt:lpstr>КАКИЕ ПРИЗНАКИ ДЕСТРУКТИВНОГО ПОВЕДЕНИЯ ДОЛЖНЫ ВАС НАСТОРОЖИТЬ </vt:lpstr>
      <vt:lpstr>  ПСИХОЛОГИЧЕСКИЕ ПРИЗНАКИ </vt:lpstr>
      <vt:lpstr>ПСИХОЛОГИЧЕСКИЕ ПРИЗНАКИ</vt:lpstr>
      <vt:lpstr>ИЗМЕНЕНИЯ ВО ВНЕШНЕМ ВИДЕ </vt:lpstr>
      <vt:lpstr>ИЗМЕНЕНИЯ В ПОВЕДЕНИИ (ВНЕШНИЕ ПРИЗНАКИ) </vt:lpstr>
      <vt:lpstr>ИЗМЕНЕНИЯ В ПОВЕДЕНИИ (ВНЕШНИЕ ПРИЗНАКИ)</vt:lpstr>
      <vt:lpstr>Деструктивное поведение несовершеннолетних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User</cp:lastModifiedBy>
  <cp:revision>263</cp:revision>
  <dcterms:created xsi:type="dcterms:W3CDTF">2020-12-13T19:13:27Z</dcterms:created>
  <dcterms:modified xsi:type="dcterms:W3CDTF">2020-12-28T14:40:10Z</dcterms:modified>
</cp:coreProperties>
</file>