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1632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4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3757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1524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6102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6522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1464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1712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94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17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6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3195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8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00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1426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2839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9346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2263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2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5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00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1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028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004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sm-ms.ru/ob-organizatsi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7568" y="2996952"/>
            <a:ext cx="8208912" cy="331236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 МБОУ СШ № 55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Твери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Степанова Н.Ю.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Тверь 2020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16633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b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действий для родителей обучающихся</a:t>
            </a:r>
            <a:b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по раннему выявлению и реагированию</a:t>
            </a:r>
            <a:b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на деструктивное поведение несовершеннолетних,</a:t>
            </a:r>
            <a:b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проявляющееся под воздействием информации</a:t>
            </a:r>
            <a:b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негативного характера, распространяемой в сети Интернет</a:t>
            </a:r>
            <a:r>
              <a:rPr lang="ru-RU" b="1" dirty="0" smtClean="0">
                <a:solidFill>
                  <a:schemeClr val="accent5"/>
                </a:solidFill>
              </a:rPr>
              <a:t/>
            </a:r>
            <a:br>
              <a:rPr lang="ru-RU" b="1" dirty="0" smtClean="0">
                <a:solidFill>
                  <a:schemeClr val="accent5"/>
                </a:solidFill>
              </a:rPr>
            </a:br>
            <a:endParaRPr lang="ru-RU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332656"/>
            <a:ext cx="8534400" cy="1224136"/>
          </a:xfrm>
        </p:spPr>
        <p:txBody>
          <a:bodyPr>
            <a:normAutofit/>
          </a:bodyPr>
          <a:lstStyle/>
          <a:p>
            <a:r>
              <a:rPr lang="ru-RU" sz="1600" b="1" dirty="0"/>
              <a:t>ЧТО ДЕЛАТЬ ПРИ ВЫЯВЛЕНИИ ТРЕВОЖНЫХ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СИГНАЛОВ ДЕСТРУКТИВНОГО ПОВЕДЕНИЯ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25752" y="1628800"/>
            <a:ext cx="8503920" cy="4896544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Главная цель - </a:t>
            </a:r>
            <a:r>
              <a:rPr lang="ru-RU" b="1" dirty="0" smtClean="0">
                <a:solidFill>
                  <a:srgbClr val="7030A0"/>
                </a:solidFill>
              </a:rPr>
              <a:t>переключить внимание и активизировать положительные качества и внутренний потенциал ребенка, мотивировать на социально-позитивное и законопослушное поведение.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Действия родителей (законных представителей)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 устранению факторов риска, развитию личностных ресурсов ребенка, созданию поддерживающей среды помогут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не допустить развитие деструктивного поведения.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7030A0"/>
                </a:solidFill>
              </a:rPr>
              <a:t>Предупредить деструктивное поведение подростка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поможет родительская забота</a:t>
            </a:r>
            <a:r>
              <a:rPr lang="ru-RU" dirty="0" smtClean="0">
                <a:solidFill>
                  <a:srgbClr val="7030A0"/>
                </a:solidFill>
              </a:rPr>
              <a:t>, своевременное обращение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к специалистам (психологам, медицинским работникам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 др.). Всегда лучше предотвратить беду, чем исправлять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разрушающий характер деструктивного поведения.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ДЕЙСТВУЕМ ВМЕСТЕ -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КОНСТРУКТИВНО И СОЗИДАТЕЛЬНО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>
                <a:solidFill>
                  <a:srgbClr val="7030A0"/>
                </a:solidFill>
              </a:rPr>
              <a:t>РОДИТЕЛЬ ПРЕДУПРЕЖДАЕТ ДЕСТРУКТИВНОЕ ПОВЕДЕНИЕ, ЕСЛИ</a:t>
            </a:r>
          </a:p>
          <a:p>
            <a:pPr>
              <a:buNone/>
            </a:pPr>
            <a:endParaRPr lang="ru-RU" sz="5600" dirty="0">
              <a:solidFill>
                <a:srgbClr val="7030A0"/>
              </a:solidFill>
            </a:endParaRPr>
          </a:p>
          <a:p>
            <a:pPr>
              <a:buNone/>
            </a:pPr>
            <a:endParaRPr lang="ru-RU" sz="5600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5600" dirty="0">
                <a:solidFill>
                  <a:srgbClr val="7030A0"/>
                </a:solidFill>
              </a:rPr>
              <a:t> ведет вместе с ребенком </a:t>
            </a:r>
            <a:r>
              <a:rPr lang="ru-RU" sz="5600" b="1" dirty="0">
                <a:solidFill>
                  <a:srgbClr val="7030A0"/>
                </a:solidFill>
              </a:rPr>
              <a:t>здоровый образ жизни;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b="1" dirty="0">
                <a:solidFill>
                  <a:srgbClr val="7030A0"/>
                </a:solidFill>
              </a:rPr>
              <a:t> </a:t>
            </a:r>
            <a:r>
              <a:rPr lang="ru-RU" sz="5600" dirty="0">
                <a:solidFill>
                  <a:srgbClr val="7030A0"/>
                </a:solidFill>
              </a:rPr>
              <a:t>проводит с ребенком </a:t>
            </a:r>
            <a:r>
              <a:rPr lang="ru-RU" sz="5600" b="1" dirty="0">
                <a:solidFill>
                  <a:srgbClr val="7030A0"/>
                </a:solidFill>
              </a:rPr>
              <a:t>совместный культурный досуг</a:t>
            </a:r>
            <a:r>
              <a:rPr lang="ru-RU" sz="5600" dirty="0">
                <a:solidFill>
                  <a:srgbClr val="7030A0"/>
                </a:solidFill>
              </a:rPr>
              <a:t>, способствует творческому самовыражению ребенка;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dirty="0">
                <a:solidFill>
                  <a:srgbClr val="7030A0"/>
                </a:solidFill>
              </a:rPr>
              <a:t> воспитывает ребенка в </a:t>
            </a:r>
            <a:r>
              <a:rPr lang="ru-RU" sz="5600" b="1" dirty="0">
                <a:solidFill>
                  <a:srgbClr val="7030A0"/>
                </a:solidFill>
              </a:rPr>
              <a:t>доверительных отношениях</a:t>
            </a:r>
            <a:r>
              <a:rPr lang="ru-RU" sz="5600" dirty="0">
                <a:solidFill>
                  <a:srgbClr val="7030A0"/>
                </a:solidFill>
              </a:rPr>
              <a:t/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(говорит о своих чувствах с ребенком, интересуется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его переживаниями, проблемами), развивает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у него позитивное мышление, помогает в разрешении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межличностных конфликтов без негативных последствий;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dirty="0">
                <a:solidFill>
                  <a:srgbClr val="7030A0"/>
                </a:solidFill>
              </a:rPr>
              <a:t> учит ребенка </a:t>
            </a:r>
            <a:r>
              <a:rPr lang="ru-RU" sz="5600" b="1" dirty="0">
                <a:solidFill>
                  <a:srgbClr val="7030A0"/>
                </a:solidFill>
              </a:rPr>
              <a:t>общению с другими людьми</a:t>
            </a:r>
            <a:r>
              <a:rPr lang="ru-RU" sz="5600" dirty="0">
                <a:solidFill>
                  <a:srgbClr val="7030A0"/>
                </a:solidFill>
              </a:rPr>
              <a:t>, взаимодействию в команде, управлению своими эмоциями;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dirty="0">
                <a:solidFill>
                  <a:srgbClr val="7030A0"/>
                </a:solidFill>
              </a:rPr>
              <a:t>заботится о </a:t>
            </a:r>
            <a:r>
              <a:rPr lang="ru-RU" sz="5600" b="1" dirty="0">
                <a:solidFill>
                  <a:srgbClr val="7030A0"/>
                </a:solidFill>
              </a:rPr>
              <a:t>гражданско-патриотическом воспитании</a:t>
            </a:r>
            <a:r>
              <a:rPr lang="ru-RU" sz="5600" dirty="0">
                <a:solidFill>
                  <a:srgbClr val="7030A0"/>
                </a:solidFill>
              </a:rPr>
              <a:t>, формирует чувство отторжения насилия, создает негативный образ и формирует эмоциональное неприятие экстремистских формирований и их лидеров;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dirty="0">
                <a:solidFill>
                  <a:srgbClr val="7030A0"/>
                </a:solidFill>
              </a:rPr>
              <a:t>поощряет участие ребенка в </a:t>
            </a:r>
            <a:r>
              <a:rPr lang="ru-RU" sz="5600" b="1" dirty="0">
                <a:solidFill>
                  <a:srgbClr val="7030A0"/>
                </a:solidFill>
              </a:rPr>
              <a:t>детских и молодежных</a:t>
            </a:r>
            <a:r>
              <a:rPr lang="ru-RU" sz="5600" dirty="0">
                <a:solidFill>
                  <a:srgbClr val="7030A0"/>
                </a:solidFill>
              </a:rPr>
              <a:t/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b="1" dirty="0">
                <a:solidFill>
                  <a:srgbClr val="7030A0"/>
                </a:solidFill>
              </a:rPr>
              <a:t>движениях и объединениях</a:t>
            </a:r>
            <a:r>
              <a:rPr lang="ru-RU" sz="5600" dirty="0">
                <a:solidFill>
                  <a:srgbClr val="7030A0"/>
                </a:solidFill>
              </a:rPr>
              <a:t>, способствующих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его социализации, самоопределению, выявлению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интересов, занятию позитивными видами деятельности;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dirty="0">
                <a:solidFill>
                  <a:srgbClr val="7030A0"/>
                </a:solidFill>
              </a:rPr>
              <a:t>поощряет </a:t>
            </a:r>
            <a:r>
              <a:rPr lang="ru-RU" sz="5600" b="1" dirty="0">
                <a:solidFill>
                  <a:srgbClr val="7030A0"/>
                </a:solidFill>
              </a:rPr>
              <a:t>стремление ребенка к созиданию</a:t>
            </a:r>
            <a:r>
              <a:rPr lang="ru-RU" sz="5600" dirty="0">
                <a:solidFill>
                  <a:srgbClr val="7030A0"/>
                </a:solidFill>
              </a:rPr>
              <a:t>,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желание делать что-то своими руками (как альтернатива</a:t>
            </a:r>
            <a:br>
              <a:rPr lang="ru-RU" sz="5600" dirty="0">
                <a:solidFill>
                  <a:srgbClr val="7030A0"/>
                </a:solidFill>
              </a:rPr>
            </a:br>
            <a:r>
              <a:rPr lang="ru-RU" sz="5600" dirty="0">
                <a:solidFill>
                  <a:srgbClr val="7030A0"/>
                </a:solidFill>
              </a:rPr>
              <a:t>разрушению).</a:t>
            </a:r>
          </a:p>
          <a:p>
            <a:pPr algn="just">
              <a:buNone/>
            </a:pPr>
            <a:endParaRPr lang="ru-RU" sz="3500" dirty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sz="3500" dirty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sz="3500" dirty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sz="3500" dirty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sz="3500" dirty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sz="3500" dirty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116632"/>
            <a:ext cx="8534400" cy="129614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ПРИЕМЫ, КОТОРЫЕ ПОМОГАЮТ НАЛАДИТЬ КОНТАКТ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 РЕБЕНКОМ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71026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</a:rPr>
              <a:t>«АКТИВНОЕ СЛУШАНИЕ»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В подростковом возрасте повелительное наклонение при общении («Пора спать!»,«Убери телефон», «Выключай компьютер!») вызывает агрессию, обиду.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Подросток прекрасно различает, слушаете ли Вы его или сделали вид, что участвуете в разговоре.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Всего несколько минут внимательного активного слушания могут Вам помочь.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Задавайте вопросы, на которые невозможно ответить «да» или «нет», предполагающие развернутый ответ («Как?», «Какой?», «Почему?», «Каким образом?»).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 err="1" smtClean="0">
                <a:solidFill>
                  <a:srgbClr val="7030A0"/>
                </a:solidFill>
              </a:rPr>
              <a:t>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</a:t>
            </a:r>
            <a:r>
              <a:rPr lang="ru-RU" dirty="0" smtClean="0">
                <a:solidFill>
                  <a:srgbClr val="7030A0"/>
                </a:solidFill>
              </a:rPr>
              <a:t> а ж а </a:t>
            </a:r>
            <a:r>
              <a:rPr lang="ru-RU" dirty="0" err="1" smtClean="0">
                <a:solidFill>
                  <a:srgbClr val="7030A0"/>
                </a:solidFill>
              </a:rPr>
              <a:t>й</a:t>
            </a:r>
            <a:r>
              <a:rPr lang="ru-RU" dirty="0" smtClean="0">
                <a:solidFill>
                  <a:srgbClr val="7030A0"/>
                </a:solidFill>
              </a:rPr>
              <a:t> т е  с л о в а м и  с в о е  э м о </a:t>
            </a:r>
            <a:r>
              <a:rPr lang="ru-RU" dirty="0" err="1" smtClean="0">
                <a:solidFill>
                  <a:srgbClr val="7030A0"/>
                </a:solidFill>
              </a:rPr>
              <a:t>ц</a:t>
            </a:r>
            <a:r>
              <a:rPr lang="ru-RU" dirty="0" smtClean="0">
                <a:solidFill>
                  <a:srgbClr val="7030A0"/>
                </a:solidFill>
              </a:rPr>
              <a:t> и о </a:t>
            </a:r>
            <a:r>
              <a:rPr lang="ru-RU" dirty="0" err="1" smtClean="0">
                <a:solidFill>
                  <a:srgbClr val="7030A0"/>
                </a:solidFill>
              </a:rPr>
              <a:t>н</a:t>
            </a:r>
            <a:r>
              <a:rPr lang="ru-RU" dirty="0" smtClean="0">
                <a:solidFill>
                  <a:srgbClr val="7030A0"/>
                </a:solidFill>
              </a:rPr>
              <a:t> а л </a:t>
            </a:r>
            <a:r>
              <a:rPr lang="ru-RU" dirty="0" err="1" smtClean="0">
                <a:solidFill>
                  <a:srgbClr val="7030A0"/>
                </a:solidFill>
              </a:rPr>
              <a:t>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</a:t>
            </a:r>
            <a:r>
              <a:rPr lang="ru-RU" dirty="0" smtClean="0">
                <a:solidFill>
                  <a:srgbClr val="7030A0"/>
                </a:solidFill>
              </a:rPr>
              <a:t> о е  с о с т о я </a:t>
            </a:r>
            <a:r>
              <a:rPr lang="ru-RU" dirty="0" err="1" smtClean="0">
                <a:solidFill>
                  <a:srgbClr val="7030A0"/>
                </a:solidFill>
              </a:rPr>
              <a:t>н</a:t>
            </a:r>
            <a:r>
              <a:rPr lang="ru-RU" dirty="0" smtClean="0">
                <a:solidFill>
                  <a:srgbClr val="7030A0"/>
                </a:solidFill>
              </a:rPr>
              <a:t> и е или состояния ребенка: «Меня очень волнует...», «Я вижу, тебя огорчает, что...»,«Тебе грустно (тревожно, плохо, обидно), я чувствую. Почему?».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При «активном слушании» ребенок сам продвигается в решении своей проблемы.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8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ПРИЕМЫ, КОТОРЫЕ ПОМОГАЮТ НАЛАДИТЬ КОНТАКТ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С РЕБЕНКОМ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«КОНТАКТ ГЛАЗ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7030A0"/>
                </a:solidFill>
              </a:rPr>
              <a:t> Чтобы разговор «состоялся», </a:t>
            </a:r>
            <a:r>
              <a:rPr lang="ru-RU" b="1" dirty="0" smtClean="0">
                <a:solidFill>
                  <a:srgbClr val="7030A0"/>
                </a:solidFill>
              </a:rPr>
              <a:t>Ваш взгляд должен встречаться со взглядом ребенка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около 60 - 70% всего времени общения. </a:t>
            </a:r>
            <a:r>
              <a:rPr lang="ru-RU" dirty="0" smtClean="0">
                <a:solidFill>
                  <a:srgbClr val="7030A0"/>
                </a:solidFill>
              </a:rPr>
              <a:t>Взгляд, выражение лица - это возможность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проявить </a:t>
            </a:r>
            <a:r>
              <a:rPr lang="ru-RU" b="1" dirty="0" smtClean="0">
                <a:solidFill>
                  <a:srgbClr val="7030A0"/>
                </a:solidFill>
              </a:rPr>
              <a:t>теплые чувства друг к другу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7030A0"/>
                </a:solidFill>
              </a:rPr>
              <a:t> Вспомните, первая улыбка на лице младенца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появляется в ответ на Ваше лицо и улыбку. Тревожные, неуверенные дети больше всего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нуждаются в контакте глаз. Ласковый взгляд, теплая улыбка, переданная взглядом, выражение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лица — эта информация так же отпечатывается в сознании ребенка, как и сказанные слова.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8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ПРИЕМЫ, КОТОРЫЕ ПОМОГАЮТ НАЛАДИТЬ КОНТАКТ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 РЕБЕНКОМ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«ТАКТИЛЬНЫЙ КОНТАКТ»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7030A0"/>
                </a:solidFill>
              </a:rPr>
              <a:t> Для ребенка очень важен физический контакт. </a:t>
            </a:r>
            <a:r>
              <a:rPr lang="ru-RU" b="1" dirty="0" smtClean="0">
                <a:solidFill>
                  <a:srgbClr val="7030A0"/>
                </a:solidFill>
              </a:rPr>
              <a:t>Обнимайте Вашего ребенка </a:t>
            </a:r>
            <a:r>
              <a:rPr lang="ru-RU" dirty="0" smtClean="0">
                <a:solidFill>
                  <a:srgbClr val="7030A0"/>
                </a:solidFill>
              </a:rPr>
              <a:t>не менее четырех раз в день. Многие родители не понимают, как важно для ребенка, когда его обнимают, прижимают к себе, тормошат, целуют. Не бойтесь, что заласканному ребенку будет в жизни трудно. Теплые прикосновения </a:t>
            </a:r>
            <a:r>
              <a:rPr lang="ru-RU" b="1" dirty="0" smtClean="0">
                <a:solidFill>
                  <a:srgbClr val="7030A0"/>
                </a:solidFill>
              </a:rPr>
              <a:t>смягчают душу и снимают напряжение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Возня, борьба, похлопывание по плечу, потасовки, шутливые бои позволяют мальчику</a:t>
            </a:r>
            <a:br>
              <a:rPr lang="ru-RU" dirty="0" smtClean="0"/>
            </a:br>
            <a:r>
              <a:rPr lang="ru-RU" dirty="0" smtClean="0"/>
              <a:t>чувствовать мужскую поддержку отца. Для мальчика эти «медвежьи шалости» не менее важны,</a:t>
            </a:r>
            <a:br>
              <a:rPr lang="ru-RU" dirty="0" smtClean="0"/>
            </a:br>
            <a:r>
              <a:rPr lang="ru-RU" dirty="0" smtClean="0"/>
              <a:t>чем для девочки «телячьи нежности».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По мере того, как дети растут, они становятся все более нетерпимыми к спонтанным</a:t>
            </a:r>
            <a:br>
              <a:rPr lang="ru-RU" dirty="0" smtClean="0"/>
            </a:br>
            <a:r>
              <a:rPr lang="ru-RU" dirty="0" smtClean="0"/>
              <a:t>ласкам, но иногда у них возникает острая потребность в родительской любви, выражаемой</a:t>
            </a:r>
            <a:br>
              <a:rPr lang="ru-RU" dirty="0" smtClean="0"/>
            </a:br>
            <a:r>
              <a:rPr lang="ru-RU" dirty="0" smtClean="0"/>
              <a:t>через </a:t>
            </a:r>
            <a:r>
              <a:rPr lang="ru-RU" b="1" dirty="0" smtClean="0"/>
              <a:t>телесный контакт, нежность и ласку</a:t>
            </a:r>
            <a:r>
              <a:rPr lang="ru-RU" dirty="0" smtClean="0"/>
              <a:t>, поэтому очень важно не пропустить такие</a:t>
            </a:r>
            <a:br>
              <a:rPr lang="ru-RU" dirty="0" smtClean="0"/>
            </a:br>
            <a:r>
              <a:rPr lang="ru-RU" dirty="0" smtClean="0"/>
              <a:t>моменты.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Все, что родители делают, должно идти на пользу их детям, укреплять</a:t>
            </a:r>
            <a:br>
              <a:rPr lang="ru-RU" dirty="0" smtClean="0"/>
            </a:br>
            <a:r>
              <a:rPr lang="ru-RU" dirty="0" smtClean="0"/>
              <a:t>ребенка, а не разрушать его!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q"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КОНТАКТЫ СЛУЖБ ПОМОЩИ И ПОДДЕРЖКИ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85428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5600" dirty="0"/>
              <a:t> </a:t>
            </a:r>
            <a:r>
              <a:rPr lang="ru-RU" sz="5600" b="1" dirty="0">
                <a:solidFill>
                  <a:srgbClr val="7030A0"/>
                </a:solidFill>
              </a:rPr>
              <a:t>КУДА ОБРАТИТЬСЯ ЗА ПСИХОЛОГИЧЕСКОЙ ПОМОЩЬЮ</a:t>
            </a:r>
            <a:r>
              <a:rPr lang="ru-RU" sz="5600" dirty="0"/>
              <a:t/>
            </a:r>
            <a:br>
              <a:rPr lang="ru-RU" sz="5600" dirty="0"/>
            </a:br>
            <a:r>
              <a:rPr lang="ru-RU" sz="5600" dirty="0"/>
              <a:t>Всероссийский Детский телефон доверия (бесплатно, круглосуточно)</a:t>
            </a:r>
            <a:br>
              <a:rPr lang="ru-RU" sz="5600" dirty="0"/>
            </a:br>
            <a:r>
              <a:rPr lang="ru-RU" sz="5600" dirty="0"/>
              <a:t>https://telefon-doveria.ru/about/</a:t>
            </a:r>
            <a:br>
              <a:rPr lang="ru-RU" sz="5600" dirty="0"/>
            </a:br>
            <a:r>
              <a:rPr lang="ru-RU" sz="5600" dirty="0"/>
              <a:t>тел.: 8–800–2000–122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/>
              <a:t> </a:t>
            </a:r>
            <a:r>
              <a:rPr lang="ru-RU" sz="5600" b="1" dirty="0">
                <a:solidFill>
                  <a:srgbClr val="7030A0"/>
                </a:solidFill>
              </a:rPr>
              <a:t>Линия помощи «Дети </a:t>
            </a:r>
            <a:r>
              <a:rPr lang="ru-RU" sz="5600" b="1" dirty="0" err="1">
                <a:solidFill>
                  <a:srgbClr val="7030A0"/>
                </a:solidFill>
              </a:rPr>
              <a:t>Онлайн</a:t>
            </a:r>
            <a:r>
              <a:rPr lang="ru-RU" sz="5600" b="1" dirty="0">
                <a:solidFill>
                  <a:srgbClr val="7030A0"/>
                </a:solidFill>
              </a:rPr>
              <a:t>» - служба телефонного и </a:t>
            </a:r>
            <a:r>
              <a:rPr lang="ru-RU" sz="5600" b="1" dirty="0" err="1">
                <a:solidFill>
                  <a:srgbClr val="7030A0"/>
                </a:solidFill>
              </a:rPr>
              <a:t>онлайн-консультирования</a:t>
            </a:r>
            <a:r>
              <a:rPr lang="ru-RU" sz="5600" b="1" dirty="0">
                <a:solidFill>
                  <a:srgbClr val="7030A0"/>
                </a:solidFill>
              </a:rPr>
              <a:t> </a:t>
            </a:r>
            <a:r>
              <a:rPr lang="ru-RU" sz="5600" dirty="0"/>
              <a:t>оказывает психологическую и информационную</a:t>
            </a:r>
            <a:br>
              <a:rPr lang="ru-RU" sz="5600" dirty="0"/>
            </a:br>
            <a:r>
              <a:rPr lang="ru-RU" sz="5600" dirty="0"/>
              <a:t>поддержку детям и подросткам, столкнувшимся с различными проблемами</a:t>
            </a:r>
            <a:br>
              <a:rPr lang="ru-RU" sz="5600" dirty="0"/>
            </a:br>
            <a:r>
              <a:rPr lang="ru-RU" sz="5600" dirty="0"/>
              <a:t>в Интернете</a:t>
            </a:r>
            <a:br>
              <a:rPr lang="ru-RU" sz="5600" dirty="0"/>
            </a:br>
            <a:r>
              <a:rPr lang="ru-RU" sz="5600" dirty="0"/>
              <a:t>http://detionline.com/</a:t>
            </a:r>
            <a:br>
              <a:rPr lang="ru-RU" sz="5600" dirty="0"/>
            </a:br>
            <a:r>
              <a:rPr lang="ru-RU" sz="5600" dirty="0"/>
              <a:t>тел.: 8–800–25–000–15</a:t>
            </a:r>
          </a:p>
          <a:p>
            <a:pPr algn="just">
              <a:buFont typeface="Wingdings" pitchFamily="2" charset="2"/>
              <a:buChar char="ü"/>
            </a:pPr>
            <a:r>
              <a:rPr lang="ru-RU" sz="5600" b="1" dirty="0"/>
              <a:t>КУДА СООБЩИТЬ ОБ ОПАСНОМ КОНТЕНТЕ И ОБ ОБНАРУЖЕННОЙ В СЕТИ ИНТЕРНЕТ ИНФОРМАЦИИ, ПРИЧИНЯЮЩЕЙ ВРЕД ЗДОРОВЬЮ И РАЗВИТИЮ РЕБЕНКА</a:t>
            </a:r>
            <a:r>
              <a:rPr lang="ru-RU" sz="5600" dirty="0"/>
              <a:t/>
            </a:r>
            <a:br>
              <a:rPr lang="ru-RU" sz="5600" dirty="0"/>
            </a:br>
            <a:r>
              <a:rPr lang="ru-RU" sz="5600" dirty="0"/>
              <a:t>В случае выявления опасного Интернет-ресурса, а также если</a:t>
            </a:r>
            <a:br>
              <a:rPr lang="ru-RU" sz="5600" dirty="0"/>
            </a:br>
            <a:r>
              <a:rPr lang="ru-RU" sz="5600" dirty="0"/>
              <a:t>Ваш ребенок сообщил информацию о других детях, которые играют в опасные</a:t>
            </a:r>
            <a:br>
              <a:rPr lang="ru-RU" sz="5600" dirty="0"/>
            </a:br>
            <a:r>
              <a:rPr lang="ru-RU" sz="5600" dirty="0"/>
              <a:t>«</a:t>
            </a:r>
            <a:r>
              <a:rPr lang="ru-RU" sz="5600" dirty="0" err="1"/>
              <a:t>квесты</a:t>
            </a:r>
            <a:r>
              <a:rPr lang="ru-RU" sz="5600" dirty="0"/>
              <a:t>», входят в сомнительные сообщества в социальных сетях, сообщите</a:t>
            </a:r>
            <a:br>
              <a:rPr lang="ru-RU" sz="5600" dirty="0"/>
            </a:br>
            <a:r>
              <a:rPr lang="ru-RU" sz="5600" dirty="0"/>
              <a:t>об этом!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/>
              <a:t>Полиция России: </a:t>
            </a:r>
            <a:r>
              <a:rPr lang="ru-RU" sz="5600" b="1" dirty="0"/>
              <a:t>02 </a:t>
            </a:r>
            <a:r>
              <a:rPr lang="ru-RU" sz="5600" dirty="0"/>
              <a:t>(102, 112).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err="1"/>
              <a:t>Роскомнадзор</a:t>
            </a:r>
            <a:r>
              <a:rPr lang="ru-RU" sz="5600" dirty="0"/>
              <a:t> https://eais </a:t>
            </a:r>
            <a:r>
              <a:rPr lang="ru-RU" sz="5600" dirty="0" err="1"/>
              <a:t>rkn</a:t>
            </a:r>
            <a:r>
              <a:rPr lang="ru-RU" sz="5600" dirty="0"/>
              <a:t> </a:t>
            </a:r>
            <a:r>
              <a:rPr lang="ru-RU" sz="5600" dirty="0" err="1"/>
              <a:t>gov</a:t>
            </a:r>
            <a:r>
              <a:rPr lang="ru-RU" sz="5600" dirty="0"/>
              <a:t> </a:t>
            </a:r>
            <a:r>
              <a:rPr lang="ru-RU" sz="5600" dirty="0" err="1"/>
              <a:t>ru</a:t>
            </a:r>
            <a:r>
              <a:rPr lang="ru-RU" sz="5600" dirty="0"/>
              <a:t>/</a:t>
            </a:r>
            <a:r>
              <a:rPr lang="ru-RU" sz="5600" dirty="0" err="1"/>
              <a:t>feedback</a:t>
            </a:r>
            <a:r>
              <a:rPr lang="ru-RU" sz="5600" dirty="0"/>
              <a:t>/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/>
              <a:t>Автономная некоммерческая организация «Центр изучения и сетевого</a:t>
            </a:r>
            <a:br>
              <a:rPr lang="ru-RU" sz="5600" dirty="0"/>
            </a:br>
            <a:r>
              <a:rPr lang="ru-RU" sz="5600" dirty="0"/>
              <a:t>мониторинга молодежной среды» </a:t>
            </a:r>
            <a:r>
              <a:rPr lang="ru-RU" sz="5600" dirty="0">
                <a:hlinkClick r:id="rId2"/>
              </a:rPr>
              <a:t>https://www.cism-ms.ru/ob-organizatsii/</a:t>
            </a:r>
            <a:endParaRPr lang="ru-RU" sz="5600" dirty="0"/>
          </a:p>
          <a:p>
            <a:pPr>
              <a:buFont typeface="Wingdings" pitchFamily="2" charset="2"/>
              <a:buChar char="ü"/>
            </a:pPr>
            <a:r>
              <a:rPr lang="ru-RU" sz="5600" dirty="0"/>
              <a:t>Ассоциация «Лига безопасного Интернета»</a:t>
            </a:r>
            <a:br>
              <a:rPr lang="ru-RU" sz="5600" dirty="0"/>
            </a:br>
            <a:r>
              <a:rPr lang="ru-RU" sz="5600" dirty="0"/>
              <a:t>http://ligainternet.ru/hotline/</a:t>
            </a:r>
            <a:br>
              <a:rPr lang="ru-RU" sz="5600" dirty="0"/>
            </a:br>
            <a:r>
              <a:rPr lang="ru-RU" sz="5600" dirty="0"/>
              <a:t>тел.: 8-800-700-56-76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/>
              <a:t>Региональная общественная организация «Центр </a:t>
            </a:r>
            <a:r>
              <a:rPr lang="ru-RU" sz="5600" dirty="0" err="1"/>
              <a:t>Интернет-технологий</a:t>
            </a:r>
            <a:r>
              <a:rPr lang="ru-RU" sz="5600" dirty="0"/>
              <a:t>» (РОЦИТ) https://rocit.ru/hotline</a:t>
            </a:r>
            <a:br>
              <a:rPr lang="ru-RU" sz="5600" dirty="0"/>
            </a:br>
            <a:r>
              <a:rPr lang="ru-RU" sz="5600" dirty="0"/>
              <a:t/>
            </a:r>
            <a:br>
              <a:rPr lang="ru-RU" sz="56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5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260648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000" b="1" dirty="0"/>
              <a:t> </a:t>
            </a:r>
            <a:r>
              <a:rPr lang="ru-RU" sz="2200" b="1" dirty="0"/>
              <a:t>ОСНОВНЫЕ ОПАСНОСТИ В ИНТЕРНЕТЕ ДЛЯ ДЕТЕЙ</a:t>
            </a:r>
            <a:br>
              <a:rPr lang="ru-RU" sz="2200" b="1" dirty="0"/>
            </a:br>
            <a:r>
              <a:rPr lang="ru-RU" sz="2200" b="1" dirty="0"/>
              <a:t>И ПОДРОСТКОВ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КОММУНИКАЦИОННЫЕ РИСКИ: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ru-RU" b="1" dirty="0" err="1" smtClean="0">
                <a:solidFill>
                  <a:srgbClr val="7030A0"/>
                </a:solidFill>
              </a:rPr>
              <a:t>кибербуллинг</a:t>
            </a:r>
            <a:r>
              <a:rPr lang="ru-RU" b="1" dirty="0" smtClean="0">
                <a:solidFill>
                  <a:srgbClr val="7030A0"/>
                </a:solidFill>
              </a:rPr>
              <a:t> (интернет-травля);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манипуляция сознанием детей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и подростков</a:t>
            </a:r>
            <a:r>
              <a:rPr lang="ru-RU" dirty="0" smtClean="0">
                <a:solidFill>
                  <a:srgbClr val="7030A0"/>
                </a:solidFill>
              </a:rPr>
              <a:t> (пропаганда экстремистского,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антисоциального</a:t>
            </a:r>
            <a:r>
              <a:rPr lang="ru-RU" dirty="0" smtClean="0">
                <a:solidFill>
                  <a:srgbClr val="7030A0"/>
                </a:solidFill>
              </a:rPr>
              <a:t> поведения, суицидов, вовлечение в опасные игры);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«незнакомый друг» в социальных сетях.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ОСНОВНЫЕ ОПАСНОСТИ В ИНТЕРНЕТЕ ДЛЯ ДЕТЕЙ</a:t>
            </a:r>
            <a:br>
              <a:rPr lang="ru-RU" sz="1800" b="1" dirty="0"/>
            </a:br>
            <a:r>
              <a:rPr lang="ru-RU" sz="1800" b="1" dirty="0"/>
              <a:t>И ПОДРОСТКОВ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75520" y="1484784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2. ТЕХНИЧЕСКИЕ РИСКИ: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незаконный сбор персональных данных несовершеннолетних</a:t>
            </a:r>
            <a:r>
              <a:rPr lang="ru-RU" dirty="0" smtClean="0">
                <a:solidFill>
                  <a:srgbClr val="7030A0"/>
                </a:solidFill>
              </a:rPr>
              <a:t> и (или) распространение их в открытом доступе;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повреждение устройств</a:t>
            </a:r>
            <a:r>
              <a:rPr lang="ru-RU" dirty="0" smtClean="0">
                <a:solidFill>
                  <a:srgbClr val="7030A0"/>
                </a:solidFill>
              </a:rPr>
              <a:t>, распространение имеющейся на них информации, повреждение программного обеспечения, кража персональных данных в результате действия вредоносных программ.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0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ОСНОВНЫЕ ОПАСНОСТИ В ИНТЕРНЕТЕ ДЛЯ ДЕТЕЙ</a:t>
            </a:r>
            <a:br>
              <a:rPr lang="ru-RU" sz="2000" b="1" dirty="0"/>
            </a:br>
            <a:r>
              <a:rPr lang="ru-RU" sz="2000" b="1" dirty="0"/>
              <a:t>И ПОДРОСТКОВ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3. </a:t>
            </a:r>
            <a:r>
              <a:rPr lang="ru-RU" b="1" dirty="0" smtClean="0">
                <a:solidFill>
                  <a:srgbClr val="7030A0"/>
                </a:solidFill>
              </a:rPr>
              <a:t>ПОТРЕБИТЕЛЬСКИЕ РИСКИ: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dirty="0" err="1" smtClean="0">
                <a:solidFill>
                  <a:srgbClr val="7030A0"/>
                </a:solidFill>
              </a:rPr>
              <a:t>кибермошенничество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7030A0"/>
                </a:solidFill>
              </a:rPr>
              <a:t>кража личных данных </a:t>
            </a:r>
            <a:r>
              <a:rPr lang="ru-RU" dirty="0" smtClean="0">
                <a:solidFill>
                  <a:srgbClr val="7030A0"/>
                </a:solidFill>
              </a:rPr>
              <a:t>техническими средствами;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7030A0"/>
                </a:solidFill>
              </a:rPr>
              <a:t>хищение персональной информации </a:t>
            </a:r>
            <a:r>
              <a:rPr lang="ru-RU" dirty="0" smtClean="0">
                <a:solidFill>
                  <a:srgbClr val="7030A0"/>
                </a:solidFill>
              </a:rPr>
              <a:t>в процессе </a:t>
            </a:r>
            <a:r>
              <a:rPr lang="ru-RU" dirty="0" err="1" smtClean="0"/>
              <a:t>интернет-шопинга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6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968152"/>
          </a:xfrm>
        </p:spPr>
        <p:txBody>
          <a:bodyPr>
            <a:normAutofit/>
          </a:bodyPr>
          <a:lstStyle/>
          <a:p>
            <a:r>
              <a:rPr lang="ru-RU" sz="2000" b="1" dirty="0"/>
              <a:t>ОСНОВНЫЕ ОПАСНОСТИ В ИНТЕРНЕТЕ ДЛЯ ДЕТЕЙ</a:t>
            </a:r>
            <a:br>
              <a:rPr lang="ru-RU" sz="2000" b="1" dirty="0"/>
            </a:br>
            <a:r>
              <a:rPr lang="ru-RU" sz="2000" b="1" dirty="0"/>
              <a:t>И ПОДРОСТКОВ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4. </a:t>
            </a:r>
            <a:r>
              <a:rPr lang="ru-RU" b="1" dirty="0" smtClean="0">
                <a:solidFill>
                  <a:srgbClr val="7030A0"/>
                </a:solidFill>
              </a:rPr>
              <a:t>КОНТЕНТНЫЕ РИСКИ:</a:t>
            </a:r>
          </a:p>
          <a:p>
            <a:pPr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 err="1" smtClean="0">
                <a:solidFill>
                  <a:srgbClr val="7030A0"/>
                </a:solidFill>
              </a:rPr>
              <a:t>шок-контент</a:t>
            </a:r>
            <a:r>
              <a:rPr lang="ru-RU" b="1" dirty="0" smtClean="0">
                <a:solidFill>
                  <a:srgbClr val="7030A0"/>
                </a:solidFill>
              </a:rPr>
              <a:t>» (материалы (тексты, фото, видео, аудио), которые законодательно запрещены для публикации; вызывают у пользователя резко негативные чувства и ощущения: страх, ужас, отвращение, унижение)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просмотр сайтов для взрослых (18+).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4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Группа риска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>
                <a:solidFill>
                  <a:srgbClr val="7030A0"/>
                </a:solidFill>
              </a:rPr>
              <a:t>В группе риска находятся: </a:t>
            </a:r>
          </a:p>
          <a:p>
            <a:pPr algn="just">
              <a:buNone/>
            </a:pPr>
            <a:endParaRPr lang="ru-RU" sz="2800" b="1" dirty="0"/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solidFill>
                  <a:srgbClr val="7030A0"/>
                </a:solidFill>
              </a:rPr>
              <a:t>дети и подростки, которым не хватает родительского внимания и поддержки;</a:t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solidFill>
                  <a:srgbClr val="7030A0"/>
                </a:solidFill>
              </a:rPr>
              <a:t>дети и подростки, чье нахождение в сети Интернет не контролируется родителями.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4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0"/>
            <a:ext cx="8534400" cy="1628800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800" b="1" dirty="0"/>
              <a:t>ЧТО ДЕЛАТЬ, ЧТОБЫ ОГРАДИТЬ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РЕБЕНКА ОТ НЕГАТИВНОГО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ВОЗДЕЙСТВИЯ В СЕТИ ИНТЕРНЕТ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75520" y="1340768"/>
            <a:ext cx="8554152" cy="5040560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Arial" pitchFamily="34" charset="0"/>
              <a:buChar char="•"/>
            </a:pPr>
            <a:endParaRPr lang="ru-RU" sz="4300" b="1" dirty="0"/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Обязательно объяснять ребенку, что далеко не все, что он может прочесть или увидеть в Интернете, является правдой</a:t>
            </a:r>
            <a:r>
              <a:rPr lang="ru-RU" sz="4300" dirty="0">
                <a:solidFill>
                  <a:srgbClr val="7030A0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осваивать </a:t>
            </a:r>
            <a:r>
              <a:rPr lang="ru-RU" sz="4300" b="1" dirty="0" err="1">
                <a:solidFill>
                  <a:srgbClr val="7030A0"/>
                </a:solidFill>
              </a:rPr>
              <a:t>Интернет-технологии</a:t>
            </a:r>
            <a:r>
              <a:rPr lang="ru-RU" sz="4300" dirty="0">
                <a:solidFill>
                  <a:srgbClr val="7030A0"/>
                </a:solidFill>
              </a:rPr>
              <a:t>, завести</a:t>
            </a:r>
            <a:br>
              <a:rPr lang="ru-RU" sz="4300" dirty="0">
                <a:solidFill>
                  <a:srgbClr val="7030A0"/>
                </a:solidFill>
              </a:rPr>
            </a:br>
            <a:r>
              <a:rPr lang="ru-RU" sz="4300" dirty="0" err="1">
                <a:solidFill>
                  <a:srgbClr val="7030A0"/>
                </a:solidFill>
              </a:rPr>
              <a:t>аккаунт</a:t>
            </a:r>
            <a:r>
              <a:rPr lang="ru-RU" sz="4300" dirty="0">
                <a:solidFill>
                  <a:srgbClr val="7030A0"/>
                </a:solidFill>
              </a:rPr>
              <a:t> в популярных социальных сетях</a:t>
            </a:r>
            <a:br>
              <a:rPr lang="ru-RU" sz="4300" dirty="0">
                <a:solidFill>
                  <a:srgbClr val="7030A0"/>
                </a:solidFill>
              </a:rPr>
            </a:br>
            <a:r>
              <a:rPr lang="ru-RU" sz="4300" dirty="0">
                <a:solidFill>
                  <a:srgbClr val="7030A0"/>
                </a:solidFill>
              </a:rPr>
              <a:t>(особенно, если там зарегистрирован ребенок);</a:t>
            </a:r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использовать средства блокирования нежелательного материала, средства родительского контроля</a:t>
            </a:r>
            <a:r>
              <a:rPr lang="ru-RU" sz="4300" dirty="0">
                <a:solidFill>
                  <a:srgbClr val="7030A0"/>
                </a:solidFill>
              </a:rPr>
              <a:t> (</a:t>
            </a:r>
            <a:r>
              <a:rPr lang="ru-RU" sz="4300" dirty="0" err="1">
                <a:solidFill>
                  <a:srgbClr val="7030A0"/>
                </a:solidFill>
              </a:rPr>
              <a:t>Kaspersky</a:t>
            </a:r>
            <a:r>
              <a:rPr lang="ru-RU" sz="4300" dirty="0">
                <a:solidFill>
                  <a:srgbClr val="7030A0"/>
                </a:solidFill>
              </a:rPr>
              <a:t> </a:t>
            </a:r>
            <a:r>
              <a:rPr lang="ru-RU" sz="4300" dirty="0" err="1">
                <a:solidFill>
                  <a:srgbClr val="7030A0"/>
                </a:solidFill>
              </a:rPr>
              <a:t>Safe</a:t>
            </a:r>
            <a:r>
              <a:rPr lang="ru-RU" sz="4300" dirty="0">
                <a:solidFill>
                  <a:srgbClr val="7030A0"/>
                </a:solidFill>
              </a:rPr>
              <a:t> </a:t>
            </a:r>
            <a:r>
              <a:rPr lang="ru-RU" sz="4300" dirty="0" err="1">
                <a:solidFill>
                  <a:srgbClr val="7030A0"/>
                </a:solidFill>
              </a:rPr>
              <a:t>Kids</a:t>
            </a:r>
            <a:r>
              <a:rPr lang="ru-RU" sz="4300" dirty="0">
                <a:solidFill>
                  <a:srgbClr val="7030A0"/>
                </a:solidFill>
              </a:rPr>
              <a:t>, </a:t>
            </a:r>
            <a:r>
              <a:rPr lang="ru-RU" sz="4300" dirty="0" err="1">
                <a:solidFill>
                  <a:srgbClr val="7030A0"/>
                </a:solidFill>
              </a:rPr>
              <a:t>mSpy</a:t>
            </a:r>
            <a:r>
              <a:rPr lang="ru-RU" sz="4300" dirty="0">
                <a:solidFill>
                  <a:srgbClr val="7030A0"/>
                </a:solidFill>
              </a:rPr>
              <a:t>, </a:t>
            </a:r>
            <a:r>
              <a:rPr lang="ru-RU" sz="4300" dirty="0" err="1">
                <a:solidFill>
                  <a:srgbClr val="7030A0"/>
                </a:solidFill>
              </a:rPr>
              <a:t>Norton</a:t>
            </a:r>
            <a:r>
              <a:rPr lang="ru-RU" sz="4300" dirty="0">
                <a:solidFill>
                  <a:srgbClr val="7030A0"/>
                </a:solidFill>
              </a:rPr>
              <a:t> </a:t>
            </a:r>
            <a:r>
              <a:rPr lang="ru-RU" sz="4300" dirty="0" err="1">
                <a:solidFill>
                  <a:srgbClr val="7030A0"/>
                </a:solidFill>
              </a:rPr>
              <a:t>Family</a:t>
            </a:r>
            <a:r>
              <a:rPr lang="ru-RU" sz="4300" dirty="0">
                <a:solidFill>
                  <a:srgbClr val="7030A0"/>
                </a:solidFill>
              </a:rPr>
              <a:t> </a:t>
            </a:r>
            <a:r>
              <a:rPr lang="ru-RU" sz="4300" dirty="0" err="1">
                <a:solidFill>
                  <a:srgbClr val="7030A0"/>
                </a:solidFill>
              </a:rPr>
              <a:t>Parental</a:t>
            </a:r>
            <a:r>
              <a:rPr lang="ru-RU" sz="4300" dirty="0">
                <a:solidFill>
                  <a:srgbClr val="7030A0"/>
                </a:solidFill>
              </a:rPr>
              <a:t> </a:t>
            </a:r>
            <a:r>
              <a:rPr lang="ru-RU" sz="4300" dirty="0" err="1">
                <a:solidFill>
                  <a:srgbClr val="7030A0"/>
                </a:solidFill>
              </a:rPr>
              <a:t>Control</a:t>
            </a:r>
            <a:r>
              <a:rPr lang="ru-RU" sz="4300" dirty="0">
                <a:solidFill>
                  <a:srgbClr val="7030A0"/>
                </a:solidFill>
              </a:rPr>
              <a:t>), с помощью которых возможно ограничивать нежелательный </a:t>
            </a:r>
            <a:r>
              <a:rPr lang="ru-RU" sz="4300" dirty="0" err="1">
                <a:solidFill>
                  <a:srgbClr val="7030A0"/>
                </a:solidFill>
              </a:rPr>
              <a:t>контент</a:t>
            </a:r>
            <a:r>
              <a:rPr lang="ru-RU" sz="4300" dirty="0">
                <a:solidFill>
                  <a:srgbClr val="7030A0"/>
                </a:solidFill>
              </a:rPr>
              <a:t>, продолжительность нахождения в сети, а также пользование Интернетом в ночное время; средства родительского контроля, предоставляемые операторами мобильной связи;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приучать себя и ребенка к конфиденциальности:</a:t>
            </a:r>
            <a:r>
              <a:rPr lang="ru-RU" sz="4300" dirty="0">
                <a:solidFill>
                  <a:srgbClr val="7030A0"/>
                </a:solidFill>
              </a:rPr>
              <a:t> не сообщать персональные данные, адрес, не рассказывать о материальном состоянии семьи, не делиться проблемами публично;</a:t>
            </a:r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договориться о возможности установки на </a:t>
            </a:r>
            <a:r>
              <a:rPr lang="ru-RU" sz="4300" b="1" dirty="0" err="1">
                <a:solidFill>
                  <a:srgbClr val="7030A0"/>
                </a:solidFill>
              </a:rPr>
              <a:t>гаджеты</a:t>
            </a:r>
            <a:r>
              <a:rPr lang="ru-RU" sz="4300" b="1" dirty="0">
                <a:solidFill>
                  <a:srgbClr val="7030A0"/>
                </a:solidFill>
              </a:rPr>
              <a:t> ребенка новых программ и приложений только с родительского ведома и согласия;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стать другом своему ребенку в социальных сетях</a:t>
            </a:r>
            <a:r>
              <a:rPr lang="ru-RU" sz="4300" dirty="0">
                <a:solidFill>
                  <a:srgbClr val="7030A0"/>
                </a:solidFill>
              </a:rPr>
              <a:t> (делиться позитивной информацией, изучать поступающие от него ссылки, узнавать о виртуальных друзьях, о встречах ребенка с ними в реальной жизни; если ребенка что-то пугает или настораживает, ему кто-то угрожает в социальных сетях, в переписке ,то он обязательно должен сообщить об этом родителям);</a:t>
            </a:r>
          </a:p>
          <a:p>
            <a:pPr algn="just">
              <a:buFont typeface="Arial" pitchFamily="34" charset="0"/>
              <a:buChar char="•"/>
            </a:pPr>
            <a:r>
              <a:rPr lang="ru-RU" sz="4300" b="1" dirty="0">
                <a:solidFill>
                  <a:srgbClr val="7030A0"/>
                </a:solidFill>
              </a:rPr>
              <a:t>ограничивать время пользования </a:t>
            </a:r>
            <a:r>
              <a:rPr lang="ru-RU" sz="4300" b="1" dirty="0" err="1">
                <a:solidFill>
                  <a:srgbClr val="7030A0"/>
                </a:solidFill>
              </a:rPr>
              <a:t>гаджетами</a:t>
            </a:r>
            <a:r>
              <a:rPr lang="ru-RU" sz="4300" b="1" dirty="0">
                <a:solidFill>
                  <a:srgbClr val="7030A0"/>
                </a:solidFill>
              </a:rPr>
              <a:t> с выходом в Интернет </a:t>
            </a:r>
            <a:r>
              <a:rPr lang="ru-RU" sz="4300" dirty="0">
                <a:solidFill>
                  <a:srgbClr val="7030A0"/>
                </a:solidFill>
              </a:rPr>
              <a:t>(проведите ВМЕСТЕ с ребенком час без Интернета, а потом и день без него).</a:t>
            </a:r>
          </a:p>
          <a:p>
            <a:pPr>
              <a:buFont typeface="Arial" pitchFamily="34" charset="0"/>
              <a:buChar char="•"/>
            </a:pPr>
            <a:endParaRPr lang="ru-RU" sz="1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000" dirty="0">
                <a:solidFill>
                  <a:srgbClr val="7030A0"/>
                </a:solidFill>
              </a:rPr>
              <a:t/>
            </a:r>
            <a:br>
              <a:rPr lang="ru-RU" sz="1000" dirty="0">
                <a:solidFill>
                  <a:srgbClr val="7030A0"/>
                </a:solidFill>
              </a:rPr>
            </a:br>
            <a:r>
              <a:rPr lang="ru-RU" sz="1200" dirty="0"/>
              <a:t/>
            </a:r>
            <a:br>
              <a:rPr lang="ru-RU" sz="1200" dirty="0"/>
            </a:br>
            <a:endParaRPr lang="ru-RU" sz="1600" dirty="0"/>
          </a:p>
          <a:p>
            <a:pPr>
              <a:buNone/>
            </a:pP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1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188640"/>
            <a:ext cx="8534400" cy="1296144"/>
          </a:xfrm>
        </p:spPr>
        <p:txBody>
          <a:bodyPr>
            <a:normAutofit/>
          </a:bodyPr>
          <a:lstStyle/>
          <a:p>
            <a:r>
              <a:rPr lang="ru-RU" sz="1600" b="1" dirty="0"/>
              <a:t>ЧТО ДЕЛАТЬ ПРИ ВЫЯВЛЕНИИ ТРЕВОЖНЫХ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СИГНАЛОВ ДЕСТРУКТИВНОГО ПОВЕДЕНИЯ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25752" y="1268760"/>
            <a:ext cx="8503920" cy="5112568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600" b="1" dirty="0">
                <a:solidFill>
                  <a:srgbClr val="7030A0"/>
                </a:solidFill>
              </a:rPr>
              <a:t>При выявлении признаков деструктивного поведения ребенку</a:t>
            </a:r>
            <a:br>
              <a:rPr lang="ru-RU" sz="2600" b="1" dirty="0">
                <a:solidFill>
                  <a:srgbClr val="7030A0"/>
                </a:solidFill>
              </a:rPr>
            </a:br>
            <a:r>
              <a:rPr lang="ru-RU" sz="2600" b="1" dirty="0">
                <a:solidFill>
                  <a:srgbClr val="7030A0"/>
                </a:solidFill>
              </a:rPr>
              <a:t>требуется психологическая помощь.</a:t>
            </a:r>
            <a:br>
              <a:rPr lang="ru-RU" sz="2600" b="1" dirty="0">
                <a:solidFill>
                  <a:srgbClr val="7030A0"/>
                </a:solidFill>
              </a:rPr>
            </a:br>
            <a:endParaRPr lang="ru-RU" sz="2600" b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600" dirty="0">
                <a:solidFill>
                  <a:srgbClr val="7030A0"/>
                </a:solidFill>
              </a:rPr>
              <a:t>На первом этапе возможно консультирование с психологом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без участия несовершеннолетнего, но если исполнение первичных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рекомендаций специалиста не дает результатов, и ситуация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ухудшается, то родителю необходимо посетить психолога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(в образовательной организации, центре психолого-педагогической,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медицинской и социальной помощи, в учреждении социального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обслуживания (территориальном центре социальной помощи семье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и детям, центре психолого-педагогической помощи населению, центре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экстренной психологической помощи и иных), в специализированном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учреждении для несовершеннолетних, нуждающихся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в социальной реабилитации (социально-реабилитационном центре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для несовершеннолетних и иных), в медицинской организации и иных) вместе с ребенком, чтобы специалист смог оценить все факторы</a:t>
            </a:r>
            <a:br>
              <a:rPr lang="ru-RU" sz="2600" dirty="0">
                <a:solidFill>
                  <a:srgbClr val="7030A0"/>
                </a:solidFill>
              </a:rPr>
            </a:br>
            <a:r>
              <a:rPr lang="ru-RU" sz="2600" dirty="0">
                <a:solidFill>
                  <a:srgbClr val="7030A0"/>
                </a:solidFill>
              </a:rPr>
              <a:t>риска деструктивного поведения.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6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Рекомендации родителям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РОДИТЕЛЯМ РЕКОМЕНДУЕТСЯ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7030A0"/>
                </a:solidFill>
              </a:rPr>
              <a:t>проявить к ребенку ласку и заботу</a:t>
            </a:r>
            <a:r>
              <a:rPr lang="ru-RU" dirty="0" smtClean="0">
                <a:solidFill>
                  <a:srgbClr val="7030A0"/>
                </a:solidFill>
              </a:rPr>
              <a:t>, постараться открыто обсудить причины поведения, появления деструктивных признаков, но при этом не допускать в речи осуждающих фраз и не обвинять его в совершении чего-либо предосудительного;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7030A0"/>
                </a:solidFill>
              </a:rPr>
              <a:t>рассказать о своих проблемах и переживаниях в его возрасте</a:t>
            </a:r>
            <a:r>
              <a:rPr lang="ru-RU" dirty="0" smtClean="0">
                <a:solidFill>
                  <a:srgbClr val="7030A0"/>
                </a:solidFill>
              </a:rPr>
              <a:t>, о собственном отношении к выявленной проблеме (к наркотикам, жестокости, травле и др.);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принять меры по кратковременному </a:t>
            </a:r>
            <a:r>
              <a:rPr lang="ru-RU" b="1" dirty="0" smtClean="0">
                <a:solidFill>
                  <a:srgbClr val="7030A0"/>
                </a:solidFill>
              </a:rPr>
              <a:t>изменению информационной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среды</a:t>
            </a:r>
            <a:r>
              <a:rPr lang="ru-RU" dirty="0" smtClean="0">
                <a:solidFill>
                  <a:srgbClr val="7030A0"/>
                </a:solidFill>
              </a:rPr>
              <a:t> несовершеннолетнего, обеспечить совместный с ним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досуг в течение нескольких дней (например, без предупреждения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отправиться в гости, в другой населенный пункт, на дачу, в горы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или на море; внезапная пропажа ребенка из поля зрения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лица, вовлекающего в деструкцию, часто влечет прекращение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дальнейшего «сотрудничества»).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Широкоэкранный</PresentationFormat>
  <Paragraphs>127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Georgia</vt:lpstr>
      <vt:lpstr>Times New Roman</vt:lpstr>
      <vt:lpstr>Wingdings</vt:lpstr>
      <vt:lpstr>Wingdings 2</vt:lpstr>
      <vt:lpstr>1_Официальная</vt:lpstr>
      <vt:lpstr>2_Официальная</vt:lpstr>
      <vt:lpstr>   Алгоритм действий для родителей обучающихся 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Интернет </vt:lpstr>
      <vt:lpstr>    ОСНОВНЫЕ ОПАСНОСТИ В ИНТЕРНЕТЕ ДЛЯ ДЕТЕЙ И ПОДРОСТКОВ  </vt:lpstr>
      <vt:lpstr>ОСНОВНЫЕ ОПАСНОСТИ В ИНТЕРНЕТЕ ДЛЯ ДЕТЕЙ И ПОДРОСТКОВ</vt:lpstr>
      <vt:lpstr>ОСНОВНЫЕ ОПАСНОСТИ В ИНТЕРНЕТЕ ДЛЯ ДЕТЕЙ И ПОДРОСТКОВ</vt:lpstr>
      <vt:lpstr>ОСНОВНЫЕ ОПАСНОСТИ В ИНТЕРНЕТЕ ДЛЯ ДЕТЕЙ И ПОДРОСТКОВ</vt:lpstr>
      <vt:lpstr>Группа риска</vt:lpstr>
      <vt:lpstr>  ЧТО ДЕЛАТЬ, ЧТОБЫ ОГРАДИТЬ РЕБЕНКА ОТ НЕГАТИВНОГО ВОЗДЕЙСТВИЯ В СЕТИ ИНТЕРНЕТ </vt:lpstr>
      <vt:lpstr>ЧТО ДЕЛАТЬ ПРИ ВЫЯВЛЕНИИ ТРЕВОЖНЫХ СИГНАЛОВ ДЕСТРУКТИВНОГО ПОВЕДЕНИЯ РЕБЕНКА </vt:lpstr>
      <vt:lpstr>Рекомендации родителям </vt:lpstr>
      <vt:lpstr>ЧТО ДЕЛАТЬ ПРИ ВЫЯВЛЕНИИ ТРЕВОЖНЫХ СИГНАЛОВ ДЕСТРУКТИВНОГО ПОВЕДЕНИЯ РЕБЕНКА </vt:lpstr>
      <vt:lpstr>ДЕЙСТВУЕМ ВМЕСТЕ - КОНСТРУКТИВНО И СОЗИДАТЕЛЬНО </vt:lpstr>
      <vt:lpstr>  ПРИЕМЫ, КОТОРЫЕ ПОМОГАЮТ НАЛАДИТЬ КОНТАКТ С РЕБЕНКОМ </vt:lpstr>
      <vt:lpstr>ПРИЕМЫ, КОТОРЫЕ ПОМОГАЮТ НАЛАДИТЬ КОНТАКТ С РЕБЕНКОМ</vt:lpstr>
      <vt:lpstr>ПРИЕМЫ, КОТОРЫЕ ПОМОГАЮТ НАЛАДИТЬ КОНТАКТ С РЕБЕНКОМ</vt:lpstr>
      <vt:lpstr>  КОНТАКТЫ СЛУЖБ ПОМОЩИ И ПОДДЕРЖКИ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Алгоритм действий для родителей обучающихся 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Интернет </dc:title>
  <dc:creator>User</dc:creator>
  <cp:lastModifiedBy>User</cp:lastModifiedBy>
  <cp:revision>2</cp:revision>
  <dcterms:created xsi:type="dcterms:W3CDTF">2020-12-28T14:03:57Z</dcterms:created>
  <dcterms:modified xsi:type="dcterms:W3CDTF">2020-12-28T14:04:15Z</dcterms:modified>
</cp:coreProperties>
</file>