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73" r:id="rId9"/>
    <p:sldId id="274" r:id="rId10"/>
    <p:sldId id="275" r:id="rId11"/>
    <p:sldId id="276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984" y="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CDCD1-A583-4187-AEC4-3A24D3131384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655F7-7848-431D-99C1-5CDED1F7D0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898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AA4E-226B-4EBE-B520-3BFE960BD791}" type="datetime1">
              <a:rPr lang="ru-RU" smtClean="0"/>
              <a:pPr/>
              <a:t>13.11.2020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1BE4-2BA7-40E8-8A9E-06DFE1C38F29}" type="datetime1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EC398-1F47-4A62-B29D-364235ED9810}" type="datetime1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D508-6BDC-4B02-9124-7DD3FE9D7775}" type="datetime1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195-CA08-4E7F-9BA2-910E319F0C78}" type="datetime1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DBBB-82DB-4F0E-9733-C55E12B4D06C}" type="datetime1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CFEA-30C8-4A63-B393-B558E339C544}" type="datetime1">
              <a:rPr lang="ru-RU" smtClean="0"/>
              <a:pPr/>
              <a:t>13.11.2020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305C-7ECC-4B17-A965-495F4CB656AD}" type="datetime1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E9C6-722E-4982-BAD2-CBE58D486E1B}" type="datetime1">
              <a:rPr lang="ru-RU" smtClean="0"/>
              <a:pPr/>
              <a:t>13.11.2020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D937-7349-494C-B6FF-2F0861922B34}" type="datetime1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779D-1C18-4D79-A37B-869FD6919EB2}" type="datetime1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C05E5FB-FD0E-4864-A6AC-9A75740A61F8}" type="datetime1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ru-RU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496944" cy="4221088"/>
          </a:xfrm>
        </p:spPr>
        <p:txBody>
          <a:bodyPr/>
          <a:lstStyle/>
          <a:p>
            <a:pPr lvl="0"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>Муниципальное бюджетное общеобразовательное учреждение </a:t>
            </a:r>
            <a:b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</a:br>
            <a: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>«ЦЕНТР ОБРАЗОВАНИЯ №49»</a:t>
            </a:r>
            <a:b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</a:br>
            <a: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/>
            </a:r>
            <a:b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</a:br>
            <a: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/>
            </a:r>
            <a:b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</a:br>
            <a: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/>
            </a:r>
            <a:b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</a:br>
            <a: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/>
            </a:r>
            <a:b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</a:br>
            <a: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/>
            </a:r>
            <a:b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</a:br>
            <a: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/>
            </a:r>
            <a:b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</a:br>
            <a: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/>
            </a:r>
            <a:b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</a:br>
            <a:r>
              <a:rPr lang="ru-RU" sz="1600" b="1" i="1" dirty="0">
                <a:solidFill>
                  <a:srgbClr val="111111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/>
            </a:r>
            <a:br>
              <a:rPr lang="ru-RU" sz="1600" b="1" i="1" dirty="0">
                <a:solidFill>
                  <a:srgbClr val="111111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C00000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>«ОСОБЕННОСТИ ОРГАНИЗАЦИИ ОБЩЕСТВЕННО – ПОЛЕЗНОЙ </a:t>
            </a:r>
            <a:br>
              <a:rPr lang="ru-RU" sz="1800" b="1" dirty="0">
                <a:solidFill>
                  <a:srgbClr val="C00000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C00000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>ДЕЯТЕЛЬНОСТИ   МЛАДШИХ ШКОЛЬНИКОВ С ОВЗ ».</a:t>
            </a:r>
            <a:br>
              <a:rPr lang="ru-RU" sz="1800" b="1" dirty="0">
                <a:solidFill>
                  <a:srgbClr val="C00000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C00000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C00000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</a:br>
            <a:r>
              <a:rPr lang="ru-RU" sz="1600" b="1" i="1" dirty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600" b="1" i="1" dirty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b="1" i="1" dirty="0">
                <a:solidFill>
                  <a:prstClr val="black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/>
            </a:r>
            <a:br>
              <a:rPr lang="ru-RU" sz="1600" b="1" i="1" dirty="0">
                <a:solidFill>
                  <a:prstClr val="black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</a:br>
            <a:endParaRPr lang="ru-RU" sz="1600" b="1" i="1" dirty="0">
              <a:solidFill>
                <a:prstClr val="black"/>
              </a:solidFill>
              <a:effectLst/>
              <a:latin typeface="Times New Roman" pitchFamily="18" charset="0"/>
              <a:ea typeface="Droid Sans Fallback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4005064"/>
            <a:ext cx="3808512" cy="2376264"/>
          </a:xfrm>
        </p:spPr>
        <p:txBody>
          <a:bodyPr>
            <a:norm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200" b="1" i="1" dirty="0">
              <a:solidFill>
                <a:srgbClr val="000000"/>
              </a:solidFill>
              <a:latin typeface="Times New Roman" pitchFamily="18" charset="0"/>
              <a:ea typeface="Droid Sans Fallback" charset="0"/>
              <a:cs typeface="Times New Roman" pitchFamily="18" charset="0"/>
            </a:endParaRPr>
          </a:p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 i="1" dirty="0">
                <a:solidFill>
                  <a:srgbClr val="000000"/>
                </a:solidFill>
                <a:latin typeface="Times New Roman" pitchFamily="18" charset="0"/>
                <a:ea typeface="Droid Sans Fallback" charset="0"/>
                <a:cs typeface="Times New Roman" pitchFamily="18" charset="0"/>
              </a:rPr>
              <a:t>Выполнила:</a:t>
            </a:r>
          </a:p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ea typeface="Droid Sans Fallback" charset="0"/>
                <a:cs typeface="Times New Roman" pitchFamily="18" charset="0"/>
              </a:rPr>
              <a:t>Учитель начальных классов</a:t>
            </a:r>
          </a:p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 i="1" dirty="0">
                <a:solidFill>
                  <a:srgbClr val="000000"/>
                </a:solidFill>
                <a:latin typeface="Times New Roman" pitchFamily="18" charset="0"/>
                <a:ea typeface="Droid Sans Fallback" charset="0"/>
                <a:cs typeface="Times New Roman" pitchFamily="18" charset="0"/>
              </a:rPr>
              <a:t>Гусейнова Г.Г.</a:t>
            </a:r>
          </a:p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200" b="1" i="1" dirty="0">
              <a:solidFill>
                <a:srgbClr val="000000"/>
              </a:solidFill>
              <a:latin typeface="Times New Roman" pitchFamily="18" charset="0"/>
              <a:ea typeface="Droid Sans Fallback" charset="0"/>
              <a:cs typeface="Times New Roman" pitchFamily="18" charset="0"/>
            </a:endParaRPr>
          </a:p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200" b="1" i="1" dirty="0">
              <a:solidFill>
                <a:srgbClr val="000000"/>
              </a:solidFill>
              <a:latin typeface="Times New Roman" pitchFamily="18" charset="0"/>
              <a:ea typeface="Droid Sans Fallback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200" b="1" i="1" dirty="0">
              <a:solidFill>
                <a:srgbClr val="000000"/>
              </a:solidFill>
              <a:latin typeface="Times New Roman" pitchFamily="18" charset="0"/>
              <a:ea typeface="Droid Sans Fallback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24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Молодцом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тебя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зовут                                                   Кому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скучно никогда?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Если очень любишь….                                                Работа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труд его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боятся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(Труд )                                                                            Он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дел, всеми любимый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Человек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Хочешь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первым всегда быть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         (трудолюбивый)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Сытым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здоровым жить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                                           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Мой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совет: ты не ленись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работай и …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(Трудись)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Эй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вставай, лежебока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Как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обезьяны смело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Не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устал ты нисколько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Человека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сделать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Тебя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успех, удача ждут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из инструментов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поможет тебе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                                                        Помогал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прогрессе этом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(Труд)                                                                                  (Труд)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 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08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9164" y="0"/>
            <a:ext cx="8027635" cy="764704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Сюжетно-ролевая игра «Школа»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закреплять умение самостоятельно распределять роли и действовать в соответствии с ней, расширять сферу социальной активности ребенка и его представление о жизни школы, предоставив ему занимать различные позиции взрослых и детей.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Игровые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•поступление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школу;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•подготовка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школе, приобретение необходимых школьных принадлежностей;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•1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сентября, торжественная линейка;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•урок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•перемена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•уход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домой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30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8545002" cy="5208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400" b="1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ru-RU" sz="2400" b="1" dirty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387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763488"/>
          </a:xfrm>
        </p:spPr>
        <p:txBody>
          <a:bodyPr/>
          <a:lstStyle/>
          <a:p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Формирующий этап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Цель: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организовать и провести работу, способствующую формированию осознанного отношения школьников с ОВЗ к общественно - полезному труду и развитие социальной активности в общественно - полезной трудовой деятельности.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400" b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ru-RU" sz="24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903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Контрольный этап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повторной диагностики по формированию общественно –полезной деятельности трудового воспитания младших школьников;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анализ полученных в процессе первичной и повторной диагностик результатов.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400" b="1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ru-RU" sz="2400" b="1" dirty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482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21"/>
            <a:ext cx="5821941" cy="3401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356992"/>
            <a:ext cx="5745366" cy="350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400" b="1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ru-RU" sz="2400" b="1" dirty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451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опытно – экспериментального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Положительное влияние на общественно – полезную деятельность; 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Сознание младших школьников и воспитание общественно - полезной трудовой активности;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Внутренней готовность к осознанному и самостоятельному пониманию своего места в обществе;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Корректировка и реализация перспектив своего развития.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400" b="1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ru-RU" sz="2400" b="1" dirty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8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35496"/>
          </a:xfrm>
        </p:spPr>
        <p:txBody>
          <a:bodyPr/>
          <a:lstStyle/>
          <a:p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marL="0" indent="540000" algn="just">
              <a:buNone/>
            </a:pP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40000" algn="just"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внедрение в воспитательный процесс системы мероприятий, которые формируют ценностное отношение к общественно - полезному труду младших школьников с ОВЗ способствует  развитию у детей  дружелюбия, умения работать в команде, умения слушать и слышать, желания помочь другим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40000" algn="just"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выполнении общественно - полезных действий успешно решаются многие воспитательные задачи: ребёнок живёт заботами о важном деле, стремится добиться определенных результатов в работе, знает, что для этого надо делать, проявляет инициативу, ответственность и самостоятельность.</a:t>
            </a:r>
          </a:p>
          <a:p>
            <a:pPr marL="0" indent="540000" algn="just">
              <a:buNone/>
            </a:pP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400" b="1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pPr/>
              <a:t>17</a:t>
            </a:fld>
            <a:endParaRPr lang="ru-RU" b="1" dirty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474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A3BB6C-25A0-4B89-8C7C-1249171DF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72EE2B-0AED-4746-A907-6807A7CEE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57589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1.Аверичев Ю.П. Нужна ли трудовая подготовка школьников? Ю.П. Аверичев // Педагогика  2012. - № 12 - С. 34 - 39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2.Азаров, Ю.П. Семейная педагогика. Ю.П. Азаров - СПБ.: Издательство "Питер", 2012. - 400 с.: ил. Алисов, Г. В. Подготовка школьников к жизни и труду. Алисов, В. В. Городничева, Р. Н. Князева и др.; под ред. М. П. Кашина, Г.Ф. Суворовой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Абакан: Издательство ХГГУ, 2011.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3.Батышев С.Я. Трудовая подготовка школьников: вопросы теории и методики - М.: Педагогика, 1981. - 192 с.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4.Григорьев Д.В. Внеурочная деятельность школьников. Методический конструктор: пособие для учителя - М.: Просвещение, 2010. - 223 с.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5.Пашков А.Г. Труд как средство воспитания. Педагогика. - 2002 - № 7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6.Примерные программы внеурочной деятельности. Начальное и основное образование, А.А. Тимофеев и др. - М.: Просвещение, 2010.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7.Салтанова Е.Н. Труд и нравственное воспитание в педагогике К.Д. Ушинского. Педагогика. - 2004. - №4.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Сухомлинский В.А. Труд обогащает духовную жизнь - М.: Академия, 2005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09A97CD-A19E-4877-90FF-81F505721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DDC0F91-BD0A-4D7F-AEC7-9B18FE796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561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19472"/>
          </a:xfrm>
        </p:spPr>
        <p:txBody>
          <a:bodyPr/>
          <a:lstStyle/>
          <a:p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Актуальность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016" y="1196752"/>
            <a:ext cx="8856984" cy="46085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процессе  реализации общественно-полезной деятельности создаются условия для понимания ребёнком того, что жизнь человека, его добрые дела – главная ценность на земле. Развитие трудовой деятельности у младших школьников с ограниченными возможностями здоровья (ОВЗ) является важной  задачей  школы. Этот процесс раскрывает все этапы развития личности ребёнка, пробуждает инициативность и самостоятельность принимаемых решений, привычку к свободному самовыражению, уверенность в себе.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400" b="1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sz="2400" b="1" dirty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925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634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Гипотеза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Общественно – полезная деятельность может способствовать положительному отношению обучающихся с ОВЗ к школе, к сверстникам, повышению уровня школьной мотивации, также способствует повышению и успешности.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400" b="1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ru-RU" sz="2400" b="1" dirty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389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504"/>
          </a:xfrm>
        </p:spPr>
        <p:txBody>
          <a:bodyPr/>
          <a:lstStyle/>
          <a:p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Задачи исследования: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435280" cy="492941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1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1)	Раскрыть сущность внеурочной деятельности учащихся начального общего образования как психолого-педагогической проблемы;</a:t>
            </a:r>
          </a:p>
          <a:p>
            <a:pPr marL="0" indent="0">
              <a:buNone/>
            </a:pPr>
            <a:r>
              <a:rPr lang="ru-RU" sz="1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2)	Рассмотреть  цель, задачи, принципы организации внеурочной деятельности младших школьников;</a:t>
            </a:r>
          </a:p>
          <a:p>
            <a:pPr marL="0" indent="0">
              <a:buNone/>
            </a:pPr>
            <a:r>
              <a:rPr lang="ru-RU" sz="1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3)	 Раскрыть особенности организации общественно – полезной деятельности во внеурочной работе;</a:t>
            </a:r>
          </a:p>
          <a:p>
            <a:pPr marL="0" indent="0">
              <a:buNone/>
            </a:pPr>
            <a:r>
              <a:rPr lang="ru-RU" sz="1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4)	Изучить формы и виды  общественно – полезной деятельности в младших  классах;</a:t>
            </a:r>
          </a:p>
          <a:p>
            <a:pPr marL="0" indent="0">
              <a:buNone/>
            </a:pPr>
            <a:r>
              <a:rPr lang="ru-RU" sz="1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5)	Провести опытно – экспериментальное исследование по проблеме организации общественно – полезной деятельности во внеурочной работе в младших классах.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400" b="1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ru-RU" sz="2400" b="1" dirty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83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Глава 1. Теоретические основы организации общественно – полезной деятельности младших школьников во внеурочной работе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5869886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1.1.Сущность внеурочной деятельности учащихся начального общего образования как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педагогической проблемы	</a:t>
            </a:r>
          </a:p>
          <a:p>
            <a:pPr marL="0">
              <a:spcBef>
                <a:spcPts val="0"/>
              </a:spcBef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1.2. Цель, задачи, принципы организации внеурочной деятельности	</a:t>
            </a:r>
          </a:p>
          <a:p>
            <a:pPr marL="0">
              <a:spcBef>
                <a:spcPts val="0"/>
              </a:spcBef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1.3. Цели, задачи общественно - полезной деятельности во внеурочной работе	</a:t>
            </a:r>
          </a:p>
          <a:p>
            <a:pPr marL="0">
              <a:spcBef>
                <a:spcPts val="0"/>
              </a:spcBef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1.4. Формы и виды общественно - полезной деятельности	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400" b="1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ru-RU" sz="2400" b="1" dirty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26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531"/>
            <a:ext cx="9144000" cy="255637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	Глава 2. Опытно – экспериментальное исследование по проблеме организации общественно – полезной деятельности во внеурочной работе у обучающихся младших классов с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Опытно - экспериментальное исследование;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 основных этапа: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констатирующий, формирующий и контрольный;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ряда занятий, которые способствуют формированию ценностного отношения к общественно – полезному труду младших школьников.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400" b="1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ru-RU" sz="2400" b="1" dirty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25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91480"/>
          </a:xfrm>
        </p:spPr>
        <p:txBody>
          <a:bodyPr/>
          <a:lstStyle/>
          <a:p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Констатирующий этап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1" y="1410747"/>
            <a:ext cx="892574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Анкетирование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Беседа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«Содержи в порядке своё рабочее место»</a:t>
            </a:r>
            <a:b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Тематические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загадки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Игры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«Школа», «Служба спасения»,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«В операционной».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400" b="1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ru-RU" sz="2400" b="1" dirty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786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Анкетирование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80728"/>
            <a:ext cx="7931224" cy="57407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для выявления трудового сознания младших школьников.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Для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чего нужно трудиться?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Какова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труда?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Какие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знаешь профессии?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Какие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 самые нужные людям?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Какой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 сложнее: умственный или физический?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Кем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хочешь стать после окончания средней школы?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Нужно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 любить свою профессию?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Какие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предметы ты любишь больше других?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Как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учишься?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Считаешь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 ты полезным тот труд, который тебе приходится делать?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885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«Содержи в порядке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своё рабочее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5884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приучать детей к порядку, аккуратности, вызвать желание содержать в порядке свое рабочее место, помочь осознать важность этого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Сегодня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поговорим с вами о рабочем месте ученика. Как вы думаете, что это такое?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Важно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 содержать свое рабочее место в порядке, кто как думает?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Мы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постараемся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доказать, что содержать рабочее место в порядке очень важно.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есть не только у учеников. Рабочее место есть в каждой профессии.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Как выглядит рабочее место продавца? (ответы детей)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Как выглядит рабочее место хирурга? (ответы детей)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 у дворника есть рабочее место? (ответы детей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 что будет, если у рабочего на токарном станке будет беспорядок на рабочем месте? (ответы детей)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Давайте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посмотрим на ваши рабочие места?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 занятия: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Мы с вами выяснили, что в каждой профессии есть свое рабочее место, и содержать его в порядке очень важно. А ваша задача сейчас научиться содержать в порядке книжки и тетрадки. Потому, что есть такие слова: большое начинается с малого.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069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428</TotalTime>
  <Words>836</Words>
  <Application>Microsoft Office PowerPoint</Application>
  <PresentationFormat>Экран (4:3)</PresentationFormat>
  <Paragraphs>134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Courier New</vt:lpstr>
      <vt:lpstr>Droid Sans Fallback</vt:lpstr>
      <vt:lpstr>Palatino Linotype</vt:lpstr>
      <vt:lpstr>Times New Roman</vt:lpstr>
      <vt:lpstr>Исполнительная</vt:lpstr>
      <vt:lpstr>Муниципальное бюджетное общеобразовательное учреждение  «ЦЕНТР ОБРАЗОВАНИЯ №49»         «ОСОБЕННОСТИ ОРГАНИЗАЦИИ ОБЩЕСТВЕННО – ПОЛЕЗНОЙ  ДЕЯТЕЛЬНОСТИ   МЛАДШИХ ШКОЛЬНИКОВ С ОВЗ ».    </vt:lpstr>
      <vt:lpstr>Актуальность исследования</vt:lpstr>
      <vt:lpstr>Гипотеза исследования</vt:lpstr>
      <vt:lpstr>Задачи исследования:</vt:lpstr>
      <vt:lpstr>Глава 1. Теоретические основы организации общественно – полезной деятельности младших школьников во внеурочной работе</vt:lpstr>
      <vt:lpstr> Глава 2. Опытно – экспериментальное исследование по проблеме организации общественно – полезной деятельности во внеурочной работе у обучающихся младших классов с ОВЗ</vt:lpstr>
      <vt:lpstr>Констатирующий этап</vt:lpstr>
      <vt:lpstr>Анкетирование </vt:lpstr>
      <vt:lpstr>Беседа «Содержи в порядке своё рабочее место» </vt:lpstr>
      <vt:lpstr>Тематические загадки </vt:lpstr>
      <vt:lpstr>Сюжетно-ролевая игра «Школа»</vt:lpstr>
      <vt:lpstr>Презентация PowerPoint</vt:lpstr>
      <vt:lpstr>Формирующий этап</vt:lpstr>
      <vt:lpstr>Контрольный этап</vt:lpstr>
      <vt:lpstr>Презентация PowerPoint</vt:lpstr>
      <vt:lpstr>Результаты опытно – экспериментального исследования</vt:lpstr>
      <vt:lpstr>Заключение</vt:lpstr>
      <vt:lpstr>литература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Тверской области Государственное бюджетное профессиональное образовательное учреждение Тверской педагогический колледж Выпускная квалификационная работа ТЕМА:«ОСОБЕННОСТИ ОРГАНИЗАЦИЯ ОБЩЕСТВЕННО – ПОЛЕЗНОЙ ДЕЯТЕЛЬНОСТИ ВО ВНЕУРОЧНОЙ РАБОТЕ В МЛАДШИХ КЛАССАХ». ПМ.02 Организация внеурочной деятельности и общения младших школьников МДК.02.01 Основы организации внеурочной работы по направлениям: социально-педагогическое, общественно-полезное, военно-патриотическое</dc:title>
  <dc:creator>1</dc:creator>
  <cp:lastModifiedBy>user</cp:lastModifiedBy>
  <cp:revision>38</cp:revision>
  <dcterms:created xsi:type="dcterms:W3CDTF">2020-05-31T16:53:06Z</dcterms:created>
  <dcterms:modified xsi:type="dcterms:W3CDTF">2020-11-13T12:26:37Z</dcterms:modified>
</cp:coreProperties>
</file>