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63"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27.09.2020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omanadvice.ru/psihologicheskaya-gotovnost-rebenka-k-shkol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764705"/>
            <a:ext cx="8458200" cy="1728191"/>
          </a:xfrm>
        </p:spPr>
        <p:txBody>
          <a:bodyPr>
            <a:noAutofit/>
          </a:bodyPr>
          <a:lstStyle/>
          <a:p>
            <a:pPr algn="ctr"/>
            <a:r>
              <a:rPr lang="ru-RU" sz="2800" b="1" dirty="0" smtClean="0">
                <a:solidFill>
                  <a:srgbClr val="7030A0"/>
                </a:solidFill>
              </a:rPr>
              <a:t>Рекомендации психологов родителям по адаптации первоклассников к обучению в школе</a:t>
            </a:r>
            <a:endParaRPr lang="ru-RU" sz="2800" b="1" dirty="0">
              <a:solidFill>
                <a:srgbClr val="7030A0"/>
              </a:solidFill>
            </a:endParaRPr>
          </a:p>
        </p:txBody>
      </p:sp>
      <p:sp>
        <p:nvSpPr>
          <p:cNvPr id="3" name="Подзаголовок 2"/>
          <p:cNvSpPr>
            <a:spLocks noGrp="1"/>
          </p:cNvSpPr>
          <p:nvPr>
            <p:ph type="subTitle" idx="1"/>
          </p:nvPr>
        </p:nvSpPr>
        <p:spPr>
          <a:xfrm>
            <a:off x="683568" y="2852936"/>
            <a:ext cx="8155632" cy="1947664"/>
          </a:xfrm>
        </p:spPr>
        <p:txBody>
          <a:bodyPr/>
          <a:lstStyle/>
          <a:p>
            <a:pPr algn="r"/>
            <a:r>
              <a:rPr lang="ru-RU" b="1" dirty="0" smtClean="0">
                <a:solidFill>
                  <a:srgbClr val="7030A0"/>
                </a:solidFill>
              </a:rPr>
              <a:t>Составила:</a:t>
            </a:r>
          </a:p>
          <a:p>
            <a:pPr algn="r"/>
            <a:r>
              <a:rPr lang="ru-RU" b="1" dirty="0" smtClean="0">
                <a:solidFill>
                  <a:srgbClr val="7030A0"/>
                </a:solidFill>
              </a:rPr>
              <a:t>учитель МБОУ СШ № 55 </a:t>
            </a:r>
          </a:p>
          <a:p>
            <a:pPr algn="r"/>
            <a:r>
              <a:rPr lang="ru-RU" b="1" dirty="0" smtClean="0">
                <a:solidFill>
                  <a:srgbClr val="7030A0"/>
                </a:solidFill>
              </a:rPr>
              <a:t>г. Твери </a:t>
            </a:r>
          </a:p>
          <a:p>
            <a:pPr algn="r"/>
            <a:r>
              <a:rPr lang="ru-RU" b="1" dirty="0" smtClean="0">
                <a:solidFill>
                  <a:srgbClr val="7030A0"/>
                </a:solidFill>
              </a:rPr>
              <a:t>Степанова Н.Ю.</a:t>
            </a:r>
            <a:endParaRPr lang="ru-RU" b="1"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00B050"/>
                </a:solidFill>
              </a:rPr>
              <a:t>Психологическая готовность к обучению в школе</a:t>
            </a:r>
            <a:endParaRPr lang="ru-RU" b="1" dirty="0">
              <a:solidFill>
                <a:srgbClr val="00B050"/>
              </a:solidFill>
            </a:endParaRPr>
          </a:p>
        </p:txBody>
      </p:sp>
      <p:sp>
        <p:nvSpPr>
          <p:cNvPr id="3" name="Содержимое 2"/>
          <p:cNvSpPr>
            <a:spLocks noGrp="1"/>
          </p:cNvSpPr>
          <p:nvPr>
            <p:ph idx="1"/>
          </p:nvPr>
        </p:nvSpPr>
        <p:spPr/>
        <p:txBody>
          <a:bodyPr>
            <a:normAutofit fontScale="47500" lnSpcReduction="20000"/>
          </a:bodyPr>
          <a:lstStyle/>
          <a:p>
            <a:pPr>
              <a:buNone/>
            </a:pPr>
            <a:r>
              <a:rPr lang="ru-RU" b="1" i="1" dirty="0" smtClean="0">
                <a:solidFill>
                  <a:srgbClr val="00B050"/>
                </a:solidFill>
              </a:rPr>
              <a:t>Психологическая готовность</a:t>
            </a:r>
            <a:r>
              <a:rPr lang="ru-RU" b="1" dirty="0" smtClean="0">
                <a:solidFill>
                  <a:srgbClr val="00B050"/>
                </a:solidFill>
              </a:rPr>
              <a:t> к обучению в школе включает:</a:t>
            </a:r>
          </a:p>
          <a:p>
            <a:pPr>
              <a:buNone/>
            </a:pPr>
            <a:endParaRPr lang="ru-RU" b="1" dirty="0" smtClean="0">
              <a:solidFill>
                <a:srgbClr val="00B050"/>
              </a:solidFill>
            </a:endParaRPr>
          </a:p>
          <a:p>
            <a:pPr algn="just">
              <a:buFont typeface="Wingdings" pitchFamily="2" charset="2"/>
              <a:buChar char="v"/>
            </a:pPr>
            <a:r>
              <a:rPr lang="ru-RU" sz="3400" b="1" dirty="0" smtClean="0">
                <a:solidFill>
                  <a:srgbClr val="00B050"/>
                </a:solidFill>
              </a:rPr>
              <a:t>развитие высших психических функций (памяти, внимания, мышления, речи) в соответствии с возрастной нормой;</a:t>
            </a:r>
          </a:p>
          <a:p>
            <a:pPr algn="just">
              <a:buFont typeface="Wingdings" pitchFamily="2" charset="2"/>
              <a:buChar char="v"/>
            </a:pPr>
            <a:r>
              <a:rPr lang="ru-RU" sz="3400" b="1" dirty="0" smtClean="0">
                <a:solidFill>
                  <a:srgbClr val="00B050"/>
                </a:solidFill>
              </a:rPr>
              <a:t>развитие коммуникативной сферы (навыков общения и взаимодействия с детьми, взрослыми);</a:t>
            </a:r>
          </a:p>
          <a:p>
            <a:pPr algn="just">
              <a:buFont typeface="Wingdings" pitchFamily="2" charset="2"/>
              <a:buChar char="v"/>
            </a:pPr>
            <a:r>
              <a:rPr lang="ru-RU" sz="3400" b="1" dirty="0" err="1" smtClean="0">
                <a:solidFill>
                  <a:srgbClr val="00B050"/>
                </a:solidFill>
              </a:rPr>
              <a:t>саморегуляцию</a:t>
            </a:r>
            <a:r>
              <a:rPr lang="ru-RU" sz="3400" b="1" dirty="0" smtClean="0">
                <a:solidFill>
                  <a:srgbClr val="00B050"/>
                </a:solidFill>
              </a:rPr>
              <a:t> и произвольность (умение слышать, слушать и выполнять инструкцию; умение вести себя в соответствии с общепринятой нормой поведения);</a:t>
            </a:r>
          </a:p>
          <a:p>
            <a:pPr algn="just">
              <a:buFont typeface="Wingdings" pitchFamily="2" charset="2"/>
              <a:buChar char="v"/>
            </a:pPr>
            <a:r>
              <a:rPr lang="ru-RU" sz="3400" b="1" dirty="0" smtClean="0">
                <a:solidFill>
                  <a:srgbClr val="00B050"/>
                </a:solidFill>
              </a:rPr>
              <a:t>интеллектуальный компонент (развитие познавательных процессов).</a:t>
            </a:r>
          </a:p>
          <a:p>
            <a:pPr algn="just">
              <a:buFont typeface="Wingdings" pitchFamily="2" charset="2"/>
              <a:buChar char="v"/>
            </a:pPr>
            <a:r>
              <a:rPr lang="ru-RU" sz="3400" b="1" dirty="0" smtClean="0">
                <a:solidFill>
                  <a:srgbClr val="00B050"/>
                </a:solidFill>
              </a:rPr>
              <a:t>Важным критерием психологической готовности к школе считается </a:t>
            </a:r>
            <a:r>
              <a:rPr lang="ru-RU" sz="3400" b="1" dirty="0" err="1" smtClean="0">
                <a:solidFill>
                  <a:srgbClr val="00B050"/>
                </a:solidFill>
              </a:rPr>
              <a:t>сформированность</a:t>
            </a:r>
            <a:r>
              <a:rPr lang="ru-RU" sz="3400" b="1" dirty="0" smtClean="0">
                <a:solidFill>
                  <a:srgbClr val="00B050"/>
                </a:solidFill>
              </a:rPr>
              <a:t> </a:t>
            </a:r>
            <a:r>
              <a:rPr lang="ru-RU" sz="3400" b="1" i="1" u="sng" dirty="0" smtClean="0">
                <a:solidFill>
                  <a:srgbClr val="00B050"/>
                </a:solidFill>
              </a:rPr>
              <a:t>«внутренней позиции школьника»</a:t>
            </a:r>
            <a:r>
              <a:rPr lang="ru-RU" sz="3400" b="1" dirty="0" smtClean="0">
                <a:solidFill>
                  <a:srgbClr val="00B050"/>
                </a:solidFill>
              </a:rPr>
              <a:t>, что означает сознательную постановку и исполнение ребенком определенных намерений и целей. В развитии данного критерия принимает участие волевой компонент, отвечающий за произвольность и </a:t>
            </a:r>
            <a:r>
              <a:rPr lang="ru-RU" sz="3400" b="1" dirty="0" err="1" smtClean="0">
                <a:solidFill>
                  <a:srgbClr val="00B050"/>
                </a:solidFill>
              </a:rPr>
              <a:t>саморегуляцию</a:t>
            </a:r>
            <a:r>
              <a:rPr lang="ru-RU" sz="3400" b="1" dirty="0" smtClean="0">
                <a:solidFill>
                  <a:srgbClr val="00B050"/>
                </a:solidFill>
              </a:rPr>
              <a:t>.</a:t>
            </a:r>
          </a:p>
          <a:p>
            <a:pPr algn="just">
              <a:buFont typeface="Wingdings" pitchFamily="2" charset="2"/>
              <a:buChar char="v"/>
            </a:pPr>
            <a:r>
              <a:rPr lang="ru-RU" sz="3400" b="1" dirty="0" smtClean="0">
                <a:solidFill>
                  <a:srgbClr val="00B050"/>
                </a:solidFill>
              </a:rPr>
              <a:t>Данный параметр можно считать сформированным, если ребенок способен ставить цель и достигать ее, прикладывая усилия и преодолевая препятствия. Важно, чтобы школьник не пасовал перед трудностями, не отказывался от достижения намеченной цели, если на пути к ее достижению встречаются препятствия.</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7030A0"/>
                </a:solidFill>
              </a:rPr>
              <a:t>Режим подготовки домашнего задания детьми 6-7 - летнего возраста</a:t>
            </a:r>
            <a:endParaRPr lang="ru-RU" b="1" dirty="0">
              <a:solidFill>
                <a:srgbClr val="7030A0"/>
              </a:solidFill>
            </a:endParaRPr>
          </a:p>
        </p:txBody>
      </p:sp>
      <p:sp>
        <p:nvSpPr>
          <p:cNvPr id="3" name="Содержимое 2"/>
          <p:cNvSpPr>
            <a:spLocks noGrp="1"/>
          </p:cNvSpPr>
          <p:nvPr>
            <p:ph idx="1"/>
          </p:nvPr>
        </p:nvSpPr>
        <p:spPr>
          <a:xfrm>
            <a:off x="304800" y="2420888"/>
            <a:ext cx="8686800" cy="4104456"/>
          </a:xfrm>
        </p:spPr>
        <p:txBody>
          <a:bodyPr/>
          <a:lstStyle/>
          <a:p>
            <a:pPr algn="just">
              <a:buFont typeface="Wingdings" pitchFamily="2" charset="2"/>
              <a:buChar char="q"/>
            </a:pPr>
            <a:r>
              <a:rPr lang="ru-RU" b="1" dirty="0" smtClean="0">
                <a:solidFill>
                  <a:srgbClr val="7030A0"/>
                </a:solidFill>
              </a:rPr>
              <a:t> Дети в возрасте 6-7 лет должны заниматься уроками не более 30 минут, далее нужно делать перерыв  не менее 15 минут. </a:t>
            </a:r>
            <a:endParaRPr lang="ru-RU" b="1"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6"/>
                </a:solidFill>
              </a:rPr>
              <a:t>Социально-психологическая адаптация</a:t>
            </a:r>
            <a:endParaRPr lang="ru-RU" b="1" dirty="0">
              <a:solidFill>
                <a:schemeClr val="accent6"/>
              </a:solidFill>
            </a:endParaRPr>
          </a:p>
        </p:txBody>
      </p:sp>
      <p:sp>
        <p:nvSpPr>
          <p:cNvPr id="3" name="Содержимое 2"/>
          <p:cNvSpPr>
            <a:spLocks noGrp="1"/>
          </p:cNvSpPr>
          <p:nvPr>
            <p:ph idx="1"/>
          </p:nvPr>
        </p:nvSpPr>
        <p:spPr>
          <a:xfrm>
            <a:off x="304800" y="1412776"/>
            <a:ext cx="8686800" cy="4667349"/>
          </a:xfrm>
        </p:spPr>
        <p:txBody>
          <a:bodyPr>
            <a:normAutofit fontScale="62500" lnSpcReduction="20000"/>
          </a:bodyPr>
          <a:lstStyle/>
          <a:p>
            <a:pPr algn="ctr">
              <a:buNone/>
            </a:pPr>
            <a:endParaRPr lang="ru-RU" b="1" dirty="0" smtClean="0">
              <a:solidFill>
                <a:schemeClr val="accent6"/>
              </a:solidFill>
            </a:endParaRPr>
          </a:p>
          <a:p>
            <a:pPr algn="just">
              <a:buFont typeface="Wingdings" pitchFamily="2" charset="2"/>
              <a:buChar char="q"/>
            </a:pPr>
            <a:r>
              <a:rPr lang="ru-RU" dirty="0" smtClean="0">
                <a:solidFill>
                  <a:schemeClr val="accent6"/>
                </a:solidFill>
              </a:rPr>
              <a:t>Наблюдение за первоклассниками показало, что их </a:t>
            </a:r>
            <a:r>
              <a:rPr lang="ru-RU" b="1" u="sng" dirty="0" smtClean="0">
                <a:solidFill>
                  <a:schemeClr val="accent6"/>
                </a:solidFill>
              </a:rPr>
              <a:t>социально-психологическая адаптация к школе </a:t>
            </a:r>
            <a:r>
              <a:rPr lang="ru-RU" dirty="0" smtClean="0">
                <a:solidFill>
                  <a:schemeClr val="accent6"/>
                </a:solidFill>
              </a:rPr>
              <a:t>проходит по-разному.</a:t>
            </a:r>
          </a:p>
          <a:p>
            <a:pPr algn="just">
              <a:buNone/>
            </a:pPr>
            <a:r>
              <a:rPr lang="ru-RU" b="1" u="sng" dirty="0" smtClean="0">
                <a:solidFill>
                  <a:schemeClr val="accent6"/>
                </a:solidFill>
              </a:rPr>
              <a:t>Условно по степени адаптации всех детей можно разделить на три группы:</a:t>
            </a:r>
          </a:p>
          <a:p>
            <a:pPr algn="just">
              <a:buFont typeface="Wingdings" pitchFamily="2" charset="2"/>
              <a:buChar char="q"/>
            </a:pPr>
            <a:r>
              <a:rPr lang="ru-RU" b="1" u="sng" dirty="0" smtClean="0">
                <a:solidFill>
                  <a:schemeClr val="accent6"/>
                </a:solidFill>
              </a:rPr>
              <a:t>Первая группа</a:t>
            </a:r>
            <a:r>
              <a:rPr lang="ru-RU" dirty="0" smtClean="0">
                <a:solidFill>
                  <a:schemeClr val="accent6"/>
                </a:solidFill>
              </a:rPr>
              <a:t> детей адаптируется к школе в течение первых двух месяцев обучения. Эти дети относительно быстро осваиваются в новом коллективе, находят друзей, у них почти всегда хорошее настроение, они спокойны, доброжелательны, приветливы, хорошо общаются со сверстниками, с желанием и без видимого напряжения выполняют школьные обязанности.</a:t>
            </a:r>
          </a:p>
          <a:p>
            <a:pPr algn="ctr">
              <a:buNone/>
            </a:pPr>
            <a:r>
              <a:rPr lang="ru-RU" b="1" dirty="0" smtClean="0">
                <a:solidFill>
                  <a:schemeClr val="accent6"/>
                </a:solidFill>
              </a:rPr>
              <a:t>Основные показатели благоприятной социально-психологической адаптации ребенка:</a:t>
            </a:r>
            <a:endParaRPr lang="ru-RU" dirty="0" smtClean="0">
              <a:solidFill>
                <a:schemeClr val="accent6"/>
              </a:solidFill>
            </a:endParaRPr>
          </a:p>
          <a:p>
            <a:pPr algn="just">
              <a:buFont typeface="Wingdings" pitchFamily="2" charset="2"/>
              <a:buChar char="§"/>
            </a:pPr>
            <a:r>
              <a:rPr lang="ru-RU" dirty="0" smtClean="0">
                <a:solidFill>
                  <a:schemeClr val="accent6"/>
                </a:solidFill>
              </a:rPr>
              <a:t>формирование адекватного поведения;</a:t>
            </a:r>
          </a:p>
          <a:p>
            <a:pPr lvl="0" algn="just">
              <a:buFont typeface="Wingdings" pitchFamily="2" charset="2"/>
              <a:buChar char="§"/>
            </a:pPr>
            <a:r>
              <a:rPr lang="ru-RU" dirty="0" smtClean="0">
                <a:solidFill>
                  <a:schemeClr val="accent6"/>
                </a:solidFill>
              </a:rPr>
              <a:t>установление контактов с обучающимися и учителем;</a:t>
            </a:r>
          </a:p>
          <a:p>
            <a:pPr lvl="0" algn="just">
              <a:buFont typeface="Wingdings" pitchFamily="2" charset="2"/>
              <a:buChar char="§"/>
            </a:pPr>
            <a:r>
              <a:rPr lang="ru-RU" dirty="0" smtClean="0">
                <a:solidFill>
                  <a:schemeClr val="accent6"/>
                </a:solidFill>
              </a:rPr>
              <a:t>овладение навыками учебной деятельности.</a:t>
            </a:r>
          </a:p>
          <a:p>
            <a:pPr>
              <a:buNone/>
            </a:pPr>
            <a:endParaRPr lang="ru-RU" dirty="0">
              <a:solidFill>
                <a:schemeClr val="accent6">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bg2">
                    <a:lumMod val="50000"/>
                  </a:schemeClr>
                </a:solidFill>
              </a:rPr>
              <a:t>Социально-психологическая адаптация</a:t>
            </a:r>
            <a:endParaRPr lang="ru-RU" dirty="0">
              <a:solidFill>
                <a:schemeClr val="bg2">
                  <a:lumMod val="50000"/>
                </a:schemeClr>
              </a:solidFill>
            </a:endParaRPr>
          </a:p>
        </p:txBody>
      </p:sp>
      <p:sp>
        <p:nvSpPr>
          <p:cNvPr id="3" name="Содержимое 2"/>
          <p:cNvSpPr>
            <a:spLocks noGrp="1"/>
          </p:cNvSpPr>
          <p:nvPr>
            <p:ph idx="1"/>
          </p:nvPr>
        </p:nvSpPr>
        <p:spPr/>
        <p:txBody>
          <a:bodyPr>
            <a:normAutofit fontScale="85000" lnSpcReduction="20000"/>
          </a:bodyPr>
          <a:lstStyle/>
          <a:p>
            <a:pPr algn="just">
              <a:buFont typeface="Wingdings" pitchFamily="2" charset="2"/>
              <a:buChar char="Ø"/>
            </a:pPr>
            <a:r>
              <a:rPr lang="ru-RU" b="1" u="sng" dirty="0" smtClean="0">
                <a:solidFill>
                  <a:srgbClr val="7030A0"/>
                </a:solidFill>
              </a:rPr>
              <a:t>Вторая группа</a:t>
            </a:r>
            <a:r>
              <a:rPr lang="ru-RU" b="1" dirty="0" smtClean="0">
                <a:solidFill>
                  <a:srgbClr val="7030A0"/>
                </a:solidFill>
              </a:rPr>
              <a:t> </a:t>
            </a:r>
            <a:r>
              <a:rPr lang="ru-RU" dirty="0" smtClean="0">
                <a:solidFill>
                  <a:srgbClr val="7030A0"/>
                </a:solidFill>
              </a:rPr>
              <a:t>детей проходит более длительную адаптацию, период несоответствия их поведения требованиям школы затягивается: дети не могут принять ситуацию обучения, общения с учителем, одноклассниками - они могут играть на уроках или выяснять отношения с товарищем, не реагируют на замечания учителя или их реакция - слезы, обиды. Как правило, эти дети испытывают трудности и в усвоении учебной программы. Лишь к концу первого полугодия реакции этих учеников становятся адекватными требованиям школы и учителя.</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2">
                    <a:lumMod val="50000"/>
                  </a:schemeClr>
                </a:solidFill>
              </a:rPr>
              <a:t>Социально-психологическая адаптация</a:t>
            </a:r>
            <a:endParaRPr lang="ru-RU" b="1" dirty="0">
              <a:solidFill>
                <a:schemeClr val="accent2">
                  <a:lumMod val="50000"/>
                </a:schemeClr>
              </a:solidFill>
            </a:endParaRPr>
          </a:p>
        </p:txBody>
      </p:sp>
      <p:sp>
        <p:nvSpPr>
          <p:cNvPr id="3" name="Содержимое 2"/>
          <p:cNvSpPr>
            <a:spLocks noGrp="1"/>
          </p:cNvSpPr>
          <p:nvPr>
            <p:ph idx="1"/>
          </p:nvPr>
        </p:nvSpPr>
        <p:spPr/>
        <p:txBody>
          <a:bodyPr>
            <a:normAutofit fontScale="85000" lnSpcReduction="20000"/>
          </a:bodyPr>
          <a:lstStyle/>
          <a:p>
            <a:pPr algn="just">
              <a:buFont typeface="Wingdings" pitchFamily="2" charset="2"/>
              <a:buChar char="§"/>
            </a:pPr>
            <a:r>
              <a:rPr lang="ru-RU" u="sng" dirty="0" smtClean="0">
                <a:solidFill>
                  <a:schemeClr val="accent3">
                    <a:lumMod val="50000"/>
                  </a:schemeClr>
                </a:solidFill>
              </a:rPr>
              <a:t>Третья группа</a:t>
            </a:r>
            <a:r>
              <a:rPr lang="ru-RU" dirty="0" smtClean="0">
                <a:solidFill>
                  <a:schemeClr val="accent3">
                    <a:lumMod val="50000"/>
                  </a:schemeClr>
                </a:solidFill>
              </a:rPr>
              <a:t> -  дети, у которых социально-психологическая адаптация связана со значительными трудностями:</a:t>
            </a:r>
          </a:p>
          <a:p>
            <a:pPr algn="just">
              <a:buFont typeface="Wingdings" pitchFamily="2" charset="2"/>
              <a:buChar char="§"/>
            </a:pPr>
            <a:r>
              <a:rPr lang="ru-RU" dirty="0" smtClean="0">
                <a:solidFill>
                  <a:schemeClr val="accent3">
                    <a:lumMod val="50000"/>
                  </a:schemeClr>
                </a:solidFill>
              </a:rPr>
              <a:t>отмечаются негативные формы поведения, резкое проявление отрицательных эмоций. Часто они не осваивают учебную программу, для них характерны трудности в обучении письму, чтению, счету и т.п. Именно на таких детей жалуются учителя, одноклассники, родители: они нередко "третируют детей", "мешают работать на уроке", их реакции непредсказуемы. Проблемы, накапливаясь, становятся комплексными.</a:t>
            </a:r>
          </a:p>
          <a:p>
            <a:pPr>
              <a:buNone/>
            </a:pPr>
            <a:endParaRPr lang="ru-RU"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bg2">
                    <a:lumMod val="50000"/>
                  </a:schemeClr>
                </a:solidFill>
              </a:rPr>
              <a:t>Причины нарушения социально-психологической адаптации</a:t>
            </a:r>
            <a:endParaRPr lang="ru-RU" b="1" dirty="0">
              <a:solidFill>
                <a:schemeClr val="bg2">
                  <a:lumMod val="50000"/>
                </a:schemeClr>
              </a:solidFill>
            </a:endParaRPr>
          </a:p>
        </p:txBody>
      </p:sp>
      <p:sp>
        <p:nvSpPr>
          <p:cNvPr id="3" name="Содержимое 2"/>
          <p:cNvSpPr>
            <a:spLocks noGrp="1"/>
          </p:cNvSpPr>
          <p:nvPr>
            <p:ph idx="1"/>
          </p:nvPr>
        </p:nvSpPr>
        <p:spPr>
          <a:xfrm>
            <a:off x="304800" y="1844824"/>
            <a:ext cx="8686800" cy="4235301"/>
          </a:xfrm>
        </p:spPr>
        <p:txBody>
          <a:bodyPr>
            <a:normAutofit fontScale="47500" lnSpcReduction="20000"/>
          </a:bodyPr>
          <a:lstStyle/>
          <a:p>
            <a:pPr algn="just">
              <a:buFont typeface="Wingdings" pitchFamily="2" charset="2"/>
              <a:buChar char="ü"/>
            </a:pPr>
            <a:r>
              <a:rPr lang="ru-RU" sz="3400" b="1" dirty="0" smtClean="0">
                <a:solidFill>
                  <a:srgbClr val="7030A0"/>
                </a:solidFill>
              </a:rPr>
              <a:t>Причиной нарушения социально-психологической адаптации могут стать учебные проблемы, ситуация постоянной неудачи, неадекватные требования педагога и родителей. Причем недовольство взрослых, упреки, наказания только ухудшают ситуацию.</a:t>
            </a:r>
          </a:p>
          <a:p>
            <a:pPr algn="just">
              <a:buFont typeface="Wingdings" pitchFamily="2" charset="2"/>
              <a:buChar char="ü"/>
            </a:pPr>
            <a:r>
              <a:rPr lang="ru-RU" sz="3400" b="1" dirty="0" smtClean="0">
                <a:solidFill>
                  <a:srgbClr val="7030A0"/>
                </a:solidFill>
              </a:rPr>
              <a:t>Нарушения социально-психологической адаптации отмечаются и у детей, не справляющихся с дополнительными нагрузками, и связаны они с постоянным действием стресса, ограничения времени. "Перегруженные" дети не только работают в несвойственном им очень быстром темпе, но и постоянно испытывают страх "не успеть" и в результате "жертвуют" качеством любой работы.</a:t>
            </a:r>
          </a:p>
          <a:p>
            <a:pPr algn="just">
              <a:buFont typeface="Wingdings" pitchFamily="2" charset="2"/>
              <a:buChar char="ü"/>
            </a:pPr>
            <a:r>
              <a:rPr lang="ru-RU" sz="3400" b="1" dirty="0" smtClean="0">
                <a:solidFill>
                  <a:srgbClr val="7030A0"/>
                </a:solidFill>
              </a:rPr>
              <a:t> Плохое поведение - сигнал тревоги, повод внимательно понаблюдать за учеником и вместе с родителями разобраться в причинах трудностей адаптации к школе. Такие школьники часто становятся "отверженными". Это в свою очередь рождает реакцию протеста: они "задирают" детей на переменах, кричат, плохо ведут себя на уроке, стараясь выделиться. Если вовремя не разобраться в причинах такого поведения, не скорректировать затруднения адаптации, это может привести к срыву адаптации и нарушению психического здоровья.</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2"/>
                </a:solidFill>
              </a:rPr>
              <a:t>Памятка родителям первоклассников</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40000" lnSpcReduction="20000"/>
          </a:bodyPr>
          <a:lstStyle/>
          <a:p>
            <a:pPr>
              <a:buNone/>
            </a:pPr>
            <a:endParaRPr lang="ru-RU" dirty="0" smtClean="0"/>
          </a:p>
          <a:p>
            <a:pPr lvl="0" algn="just">
              <a:buFont typeface="Wingdings" pitchFamily="2" charset="2"/>
              <a:buChar char="q"/>
            </a:pPr>
            <a:r>
              <a:rPr lang="ru-RU" sz="3500" dirty="0" smtClean="0">
                <a:solidFill>
                  <a:srgbClr val="C00000"/>
                </a:solidFill>
              </a:rPr>
              <a:t>Избегайте чрезмерных требований. Не спрашивайте с ребенка все и  сразу. Ваши требования должны соответствовать уровню развития его навыков и познавательных способностей. Не  забывайте, что такие  важные и нужные качества, как прилежание, аккуратность, ответственность не формируются сразу.  Ребенок пока еще только учится управлять собой  и организовывать свою деятельность. Не пугайте ребенка трудностями  и неудачами в школе, чтобы не развить в нем ненужную неуверенность в себе.</a:t>
            </a:r>
          </a:p>
          <a:p>
            <a:pPr lvl="0" algn="just">
              <a:buFont typeface="Wingdings" pitchFamily="2" charset="2"/>
              <a:buChar char="q"/>
            </a:pPr>
            <a:r>
              <a:rPr lang="ru-RU" sz="3500" dirty="0" smtClean="0">
                <a:solidFill>
                  <a:srgbClr val="C00000"/>
                </a:solidFill>
              </a:rPr>
              <a:t>Предоставьте ребенку право на ошибку. Каждый человек  время от времени ошибается, и ребенок здесь не является исключением. Важно, чтобы он не боялся ошибок, а умел их исправить. В противном случае у ребенка сформируется убеждение, что он ничего не может.</a:t>
            </a:r>
          </a:p>
          <a:p>
            <a:pPr lvl="0" algn="just">
              <a:buFont typeface="Wingdings" pitchFamily="2" charset="2"/>
              <a:buChar char="q"/>
            </a:pPr>
            <a:r>
              <a:rPr lang="ru-RU" sz="3500" dirty="0" smtClean="0">
                <a:solidFill>
                  <a:srgbClr val="C00000"/>
                </a:solidFill>
              </a:rPr>
              <a:t>Помогая ребенку выполнять задание, не вмешивайтесь во все, что он делает. Дайте ему возможность добиться выполнения задания самостоятельно.</a:t>
            </a:r>
          </a:p>
          <a:p>
            <a:pPr lvl="0" algn="just">
              <a:buFont typeface="Wingdings" pitchFamily="2" charset="2"/>
              <a:buChar char="q"/>
            </a:pPr>
            <a:r>
              <a:rPr lang="ru-RU" sz="3500" dirty="0" smtClean="0">
                <a:solidFill>
                  <a:srgbClr val="C00000"/>
                </a:solidFill>
              </a:rPr>
              <a:t>Приучайте ребенка содержать в порядке свои вещи и школьные принадлежности.</a:t>
            </a:r>
          </a:p>
          <a:p>
            <a:pPr lvl="0" algn="just">
              <a:buFont typeface="Wingdings" pitchFamily="2" charset="2"/>
              <a:buChar char="q"/>
            </a:pPr>
            <a:r>
              <a:rPr lang="ru-RU" sz="3500" dirty="0" smtClean="0">
                <a:solidFill>
                  <a:srgbClr val="C00000"/>
                </a:solidFill>
              </a:rPr>
              <a:t>Хорошие манеры ребенка - зеркало семейных отношений. Учите ребенка быть вежливым и спокойным в обращении.</a:t>
            </a:r>
          </a:p>
          <a:p>
            <a:pPr lvl="0" algn="just">
              <a:buFont typeface="Wingdings" pitchFamily="2" charset="2"/>
              <a:buChar char="q"/>
            </a:pPr>
            <a:r>
              <a:rPr lang="ru-RU" sz="3500" dirty="0" smtClean="0">
                <a:solidFill>
                  <a:srgbClr val="C00000"/>
                </a:solidFill>
              </a:rPr>
              <a:t>Приучайте ребенка к самостоятельности в быту и навыкам самообслуживания. Чем больше ребенок может делать самостоятельно, тем более взрослым и уверенным будет он себя чувствовать. Научите ребенка самостоятельно раздеваться и вешать свою одежду, застегивать пуговицы и молнии, завязывать шнурки.</a:t>
            </a:r>
          </a:p>
          <a:p>
            <a:pPr lvl="0" algn="just">
              <a:buFont typeface="Wingdings" pitchFamily="2" charset="2"/>
              <a:buChar char="q"/>
            </a:pPr>
            <a:r>
              <a:rPr lang="ru-RU" sz="3500" dirty="0" smtClean="0">
                <a:solidFill>
                  <a:srgbClr val="C00000"/>
                </a:solidFill>
              </a:rPr>
              <a:t>Не пропустите первые трудности в обучении.  Обращайте внимание на любые затруднения,  особенно, если последние становятся систематическими. Все проблемы с учебой, поведением и здоровьем гораздо проще решить в самом начале. Не закрывайте глаза на проблемы, они все равно никуда не уйдут сами.</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C00000"/>
                </a:solidFill>
              </a:rPr>
              <a:t>Памятка родителям первоклассников</a:t>
            </a:r>
            <a:endParaRPr lang="ru-RU" dirty="0">
              <a:solidFill>
                <a:srgbClr val="C00000"/>
              </a:solidFill>
            </a:endParaRPr>
          </a:p>
        </p:txBody>
      </p:sp>
      <p:sp>
        <p:nvSpPr>
          <p:cNvPr id="3" name="Содержимое 2"/>
          <p:cNvSpPr>
            <a:spLocks noGrp="1"/>
          </p:cNvSpPr>
          <p:nvPr>
            <p:ph idx="1"/>
          </p:nvPr>
        </p:nvSpPr>
        <p:spPr>
          <a:xfrm>
            <a:off x="304800" y="1268760"/>
            <a:ext cx="8686800" cy="5328592"/>
          </a:xfrm>
        </p:spPr>
        <p:txBody>
          <a:bodyPr>
            <a:noAutofit/>
          </a:bodyPr>
          <a:lstStyle/>
          <a:p>
            <a:pPr lvl="0" algn="just">
              <a:buFont typeface="Wingdings" pitchFamily="2" charset="2"/>
              <a:buChar char="§"/>
            </a:pPr>
            <a:r>
              <a:rPr lang="ru-RU" sz="1400" dirty="0" smtClean="0">
                <a:solidFill>
                  <a:srgbClr val="C00000"/>
                </a:solidFill>
              </a:rPr>
              <a:t>На сегодняшний день одной из самых распространённых ошибок является стремление вырастить  вундеркинда. Еще до поступления в школу ребенка обучают большей части учебной программы первого класса, и ему становится неинтересно на уроках.  Конечно, родителям хочется, чтобы их ребенок действительно хорошо учился и был «самым, самым». Однако,  если Ваш ребенок действительно гений, то он все равно проявит себя. А перегрузка ребенка  занятиями может сказаться на его здоровье  и желании учиться. Подготовка ребенка к школе должна заключаться просто в общем развитии у него процессов внимания, памяти, мышления, восприятия, речи, моторики. Необходимо  заниматься не закладыванием в ребенка различных знаний, а расширением его кругозора и представлений об окружающем  мире</a:t>
            </a:r>
          </a:p>
          <a:p>
            <a:pPr lvl="0" algn="just">
              <a:buFont typeface="Wingdings" pitchFamily="2" charset="2"/>
              <a:buChar char="§"/>
            </a:pPr>
            <a:r>
              <a:rPr lang="ru-RU" sz="1400" dirty="0" smtClean="0">
                <a:solidFill>
                  <a:srgbClr val="C00000"/>
                </a:solidFill>
              </a:rPr>
              <a:t>Читая книжки, обязательно обсуждайте и пересказывайте прочитанное вместе с ребенком; учите его ясно выражать свои мысли.  Тогда в школе у ребенка не будет сложностей с устными ответами. Когда спрашиваете о чем – либо, не довольствуйтесь ответами «да» или «нет», уточняйте, почему он так думает, помогайте довести мысль до конца. Приучайте последовательно рассказывать о произошедших событиях и анализировать их.</a:t>
            </a:r>
          </a:p>
          <a:p>
            <a:pPr lvl="0" algn="just">
              <a:buFont typeface="Wingdings" pitchFamily="2" charset="2"/>
              <a:buChar char="§"/>
            </a:pPr>
            <a:r>
              <a:rPr lang="ru-RU" sz="1400" dirty="0" smtClean="0">
                <a:solidFill>
                  <a:srgbClr val="C00000"/>
                </a:solidFill>
              </a:rPr>
              <a:t>Обязательно соблюдайте режим дня и прогулок!  От этого зависит здоровье Вашего ребенка, а значит,  способность лучше и проще усваивать школьный материал. Здоровье – это база для всего развития ребенка, это количество его сил, которые он может потратить, не  перенапрягаясь,  а, следовательно, и без разнообразных  последствий (неусидчивость,  раздражительность,   обидчивость,  частые простудные заболевания,   слезливость,  грубость,  головные боли и т.д.).  Особенно это касается тех детей,  у которых  с рождения присутствуют повышенная нервная  возбудимость, быстрая утомляемость  или какие-либо неврологические осложнения.   В таком случае правильный и четкий режим дня становится не только организующим, но и профилактическим средством против дальнейшего ослабления  нервной системы.</a:t>
            </a:r>
          </a:p>
          <a:p>
            <a:pPr>
              <a:buNone/>
            </a:pPr>
            <a:endParaRPr lang="ru-RU"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C00000"/>
                </a:solidFill>
              </a:rPr>
              <a:t>Памятка родителям первоклассников</a:t>
            </a:r>
            <a:endParaRPr lang="ru-RU" dirty="0">
              <a:solidFill>
                <a:srgbClr val="C00000"/>
              </a:solidFill>
            </a:endParaRPr>
          </a:p>
        </p:txBody>
      </p:sp>
      <p:sp>
        <p:nvSpPr>
          <p:cNvPr id="3" name="Содержимое 2"/>
          <p:cNvSpPr>
            <a:spLocks noGrp="1"/>
          </p:cNvSpPr>
          <p:nvPr>
            <p:ph idx="1"/>
          </p:nvPr>
        </p:nvSpPr>
        <p:spPr/>
        <p:txBody>
          <a:bodyPr>
            <a:normAutofit fontScale="62500" lnSpcReduction="20000"/>
          </a:bodyPr>
          <a:lstStyle/>
          <a:p>
            <a:pPr marL="514350" lvl="0" indent="-514350" algn="just">
              <a:buFont typeface="Wingdings" pitchFamily="2" charset="2"/>
              <a:buChar char="q"/>
            </a:pPr>
            <a:r>
              <a:rPr lang="ru-RU" dirty="0" smtClean="0">
                <a:solidFill>
                  <a:srgbClr val="7030A0"/>
                </a:solidFill>
              </a:rPr>
              <a:t>Не забывайте, что ребенок еще несколько лет будет продолжать играть (особенно это касается 6-летних детей),  ничего страшного в этом нет. Наоборот,  в игре ребенок тоже учится.  Лучше поиграйте вместе с ним и в процессе игры выучите какие – </a:t>
            </a:r>
            <a:r>
              <a:rPr lang="ru-RU" dirty="0" err="1" smtClean="0">
                <a:solidFill>
                  <a:srgbClr val="7030A0"/>
                </a:solidFill>
              </a:rPr>
              <a:t>нибудь</a:t>
            </a:r>
            <a:r>
              <a:rPr lang="ru-RU" dirty="0" smtClean="0">
                <a:solidFill>
                  <a:srgbClr val="7030A0"/>
                </a:solidFill>
              </a:rPr>
              <a:t>  понятия (правый, левый).</a:t>
            </a:r>
          </a:p>
          <a:p>
            <a:pPr lvl="0" algn="just">
              <a:buFont typeface="Wingdings" pitchFamily="2" charset="2"/>
              <a:buChar char="q"/>
            </a:pPr>
            <a:r>
              <a:rPr lang="ru-RU" dirty="0" smtClean="0">
                <a:solidFill>
                  <a:srgbClr val="7030A0"/>
                </a:solidFill>
              </a:rPr>
              <a:t>Ограничьте время нахождения Вашего ребенка за телевизором и компьютером до 1 часа в день. Родители ошибочно полагают, что  времяпрепровождение  перед телевизором и компьютером  является отдыхом или разгрузкой после напряженного дня.   В  отличие от взрослых, оба этих занятия действуют возбуждающе на неокрепшую нервную систему  ребенка,  в свою очередь провоцируя повышенную утомляемость, двигательную  активность, перевозбуждение, раздражительность и др.</a:t>
            </a:r>
          </a:p>
          <a:p>
            <a:pPr lvl="0" algn="just">
              <a:buFont typeface="Wingdings" pitchFamily="2" charset="2"/>
              <a:buChar char="q"/>
            </a:pPr>
            <a:r>
              <a:rPr lang="ru-RU" dirty="0" smtClean="0">
                <a:solidFill>
                  <a:srgbClr val="7030A0"/>
                </a:solidFill>
              </a:rPr>
              <a:t>Составьте вместе с ребенком распорядок дня, следите за его соблюдением. Таким  образом,  Вы поддержите в ребенке его стремление стать школьником.</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Памятка родителям первоклассников</a:t>
            </a:r>
            <a:endParaRPr lang="ru-RU" dirty="0"/>
          </a:p>
        </p:txBody>
      </p:sp>
      <p:sp>
        <p:nvSpPr>
          <p:cNvPr id="3" name="Содержимое 2"/>
          <p:cNvSpPr>
            <a:spLocks noGrp="1"/>
          </p:cNvSpPr>
          <p:nvPr>
            <p:ph idx="1"/>
          </p:nvPr>
        </p:nvSpPr>
        <p:spPr/>
        <p:txBody>
          <a:bodyPr>
            <a:normAutofit fontScale="77500" lnSpcReduction="20000"/>
          </a:bodyPr>
          <a:lstStyle/>
          <a:p>
            <a:pPr lvl="0" algn="just">
              <a:buFont typeface="Wingdings" pitchFamily="2" charset="2"/>
              <a:buChar char="v"/>
            </a:pPr>
            <a:r>
              <a:rPr lang="ru-RU" dirty="0" smtClean="0">
                <a:solidFill>
                  <a:schemeClr val="accent6">
                    <a:lumMod val="50000"/>
                  </a:schemeClr>
                </a:solidFill>
              </a:rPr>
              <a:t>Не пропускайте  трудности, возможные у ребенка на начальном этапе овладения учебными навыками.  Если у ребенка есть логопедические проблемы, постарайтесь  справиться с ними на первом году обучения. </a:t>
            </a:r>
          </a:p>
          <a:p>
            <a:pPr lvl="0" algn="just">
              <a:buFont typeface="Wingdings" pitchFamily="2" charset="2"/>
              <a:buChar char="v"/>
            </a:pPr>
            <a:r>
              <a:rPr lang="ru-RU" dirty="0" smtClean="0">
                <a:solidFill>
                  <a:schemeClr val="accent6">
                    <a:lumMod val="50000"/>
                  </a:schemeClr>
                </a:solidFill>
              </a:rPr>
              <a:t>Поддержите первоклассника в его желании добиться успеха.  В каждой работе очень важно найти, за что ребёнка можно похвалить.  Помните, что похвала - это сильная  эмоциональная поддержка, которая способна заметно повысить интеллектуальные  возможности ребенка.</a:t>
            </a:r>
          </a:p>
          <a:p>
            <a:pPr lvl="0" algn="just">
              <a:buFont typeface="Wingdings" pitchFamily="2" charset="2"/>
              <a:buChar char="v"/>
            </a:pPr>
            <a:r>
              <a:rPr lang="ru-RU" dirty="0" smtClean="0">
                <a:solidFill>
                  <a:schemeClr val="accent6">
                    <a:lumMod val="50000"/>
                  </a:schemeClr>
                </a:solidFill>
              </a:rPr>
              <a:t>Если Вас  что-то  беспокоит в поведении ребенка, в его учебных делах, не стесняйтесь  обращаться за советом  и консультацией к учителю.</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7030A0"/>
                </a:solidFill>
                <a:latin typeface="Times New Roman" pitchFamily="18" charset="0"/>
                <a:cs typeface="Times New Roman" pitchFamily="18" charset="0"/>
              </a:rPr>
              <a:t>Адаптация к школе</a:t>
            </a:r>
            <a:endParaRPr lang="ru-RU" sz="3200" b="1"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gn="just">
              <a:buFont typeface="Wingdings" pitchFamily="2" charset="2"/>
              <a:buChar char="q"/>
            </a:pPr>
            <a:r>
              <a:rPr lang="ru-RU" b="1" dirty="0" smtClean="0"/>
              <a:t>Адаптация</a:t>
            </a:r>
            <a:r>
              <a:rPr lang="ru-RU" dirty="0" smtClean="0"/>
              <a:t> (лат. </a:t>
            </a:r>
            <a:r>
              <a:rPr lang="ru-RU" dirty="0" err="1" smtClean="0"/>
              <a:t>adapto</a:t>
            </a:r>
            <a:r>
              <a:rPr lang="ru-RU" dirty="0" smtClean="0"/>
              <a:t>  – приспособляю)  – процесс приспособления к изменяющимся условиям внешней среды.</a:t>
            </a:r>
          </a:p>
          <a:p>
            <a:pPr algn="just">
              <a:buFont typeface="Wingdings" pitchFamily="2" charset="2"/>
              <a:buChar char="q"/>
            </a:pPr>
            <a:r>
              <a:rPr lang="ru-RU" b="1" i="1" dirty="0" smtClean="0"/>
              <a:t>Адаптация к школе</a:t>
            </a:r>
            <a:r>
              <a:rPr lang="ru-RU" dirty="0" smtClean="0"/>
              <a:t>  – перестройка познавательной, мотивационной и эмоционально-волевой сфер ребенка при переходе к систематическому организованному школьному обучению.</a:t>
            </a:r>
          </a:p>
          <a:p>
            <a:pPr algn="just">
              <a:buFont typeface="Wingdings" pitchFamily="2" charset="2"/>
              <a:buChar char="q"/>
            </a:pPr>
            <a:r>
              <a:rPr lang="ru-RU" dirty="0" smtClean="0"/>
              <a:t>Школьное обучение предъявляет определенные требования к ребенку, которые объединены в понятие </a:t>
            </a:r>
            <a:r>
              <a:rPr lang="ru-RU" i="1" dirty="0" smtClean="0"/>
              <a:t>«готовность к школьному обучению».</a:t>
            </a:r>
            <a:r>
              <a:rPr lang="ru-RU" dirty="0" smtClean="0"/>
              <a:t> </a:t>
            </a:r>
          </a:p>
          <a:p>
            <a:pPr algn="just">
              <a:buFont typeface="Wingdings" pitchFamily="2" charset="2"/>
              <a:buChar char="q"/>
            </a:pPr>
            <a:r>
              <a:rPr lang="ru-RU" dirty="0" smtClean="0"/>
              <a:t>Наиболее значимым показателем готовности считается адаптация, или приспособление к школе. Это очень ответственный период в жизни первоклассника. Изменяется практически вся жизнь ребёнка: его интересы, желания, общение со сверстниками и взрослыми – все подчиняется школьным проблемам.</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76672"/>
            <a:ext cx="8686800" cy="818728"/>
          </a:xfrm>
        </p:spPr>
        <p:txBody>
          <a:bodyPr>
            <a:normAutofit fontScale="90000"/>
          </a:bodyPr>
          <a:lstStyle/>
          <a:p>
            <a:pPr algn="ctr"/>
            <a:r>
              <a:rPr lang="ru-RU" sz="3100" b="1" dirty="0" smtClean="0"/>
              <a:t/>
            </a:r>
            <a:br>
              <a:rPr lang="ru-RU" sz="3100" b="1" dirty="0" smtClean="0"/>
            </a:br>
            <a:r>
              <a:rPr lang="ru-RU" sz="3100" b="1" dirty="0" smtClean="0">
                <a:solidFill>
                  <a:srgbClr val="7030A0"/>
                </a:solidFill>
              </a:rPr>
              <a:t>Необходимые условия успешного воспитания и  обучения в школе</a:t>
            </a:r>
            <a:r>
              <a:rPr lang="ru-RU" dirty="0" smtClean="0"/>
              <a:t/>
            </a:r>
            <a:br>
              <a:rPr lang="ru-RU" dirty="0" smtClean="0"/>
            </a:br>
            <a:endParaRPr lang="ru-RU" dirty="0"/>
          </a:p>
        </p:txBody>
      </p:sp>
      <p:sp>
        <p:nvSpPr>
          <p:cNvPr id="3" name="Содержимое 2"/>
          <p:cNvSpPr>
            <a:spLocks noGrp="1"/>
          </p:cNvSpPr>
          <p:nvPr>
            <p:ph idx="1"/>
          </p:nvPr>
        </p:nvSpPr>
        <p:spPr>
          <a:xfrm>
            <a:off x="304800" y="1628800"/>
            <a:ext cx="8686800" cy="4451325"/>
          </a:xfrm>
        </p:spPr>
        <p:txBody>
          <a:bodyPr>
            <a:normAutofit fontScale="55000" lnSpcReduction="20000"/>
          </a:bodyPr>
          <a:lstStyle/>
          <a:p>
            <a:pPr>
              <a:buNone/>
            </a:pPr>
            <a:endParaRPr lang="ru-RU" dirty="0" smtClean="0"/>
          </a:p>
          <a:p>
            <a:pPr lvl="0" algn="just">
              <a:buFont typeface="Wingdings" pitchFamily="2" charset="2"/>
              <a:buChar char="Ø"/>
            </a:pPr>
            <a:r>
              <a:rPr lang="ru-RU" b="1" dirty="0" smtClean="0">
                <a:solidFill>
                  <a:srgbClr val="7030A0"/>
                </a:solidFill>
              </a:rPr>
              <a:t>Организуйте, пожалуйста, уголок школьника, поддерживайте его порядок.</a:t>
            </a:r>
          </a:p>
          <a:p>
            <a:pPr lvl="0" algn="just">
              <a:buFont typeface="Wingdings" pitchFamily="2" charset="2"/>
              <a:buChar char="Ø"/>
            </a:pPr>
            <a:r>
              <a:rPr lang="ru-RU" b="1" dirty="0" smtClean="0">
                <a:solidFill>
                  <a:srgbClr val="7030A0"/>
                </a:solidFill>
              </a:rPr>
              <a:t>Перед началом выполнения домашнего задания выключите  радио, телевизор.</a:t>
            </a:r>
          </a:p>
          <a:p>
            <a:pPr lvl="0" algn="just">
              <a:buFont typeface="Wingdings" pitchFamily="2" charset="2"/>
              <a:buChar char="Ø"/>
            </a:pPr>
            <a:r>
              <a:rPr lang="ru-RU" b="1" dirty="0" smtClean="0">
                <a:solidFill>
                  <a:srgbClr val="7030A0"/>
                </a:solidFill>
              </a:rPr>
              <a:t>Не сидите с ребенком за уроками каждый день, но проверяйте их ежедневно.</a:t>
            </a:r>
          </a:p>
          <a:p>
            <a:pPr lvl="0" algn="just">
              <a:buFont typeface="Wingdings" pitchFamily="2" charset="2"/>
              <a:buChar char="Ø"/>
            </a:pPr>
            <a:r>
              <a:rPr lang="ru-RU" b="1" dirty="0" smtClean="0">
                <a:solidFill>
                  <a:srgbClr val="7030A0"/>
                </a:solidFill>
              </a:rPr>
              <a:t>Научите ребенка обстоятельно готовиться к завтрашнему дню:</a:t>
            </a:r>
          </a:p>
          <a:p>
            <a:pPr algn="just">
              <a:buNone/>
            </a:pPr>
            <a:r>
              <a:rPr lang="ru-RU" b="1" dirty="0" smtClean="0">
                <a:solidFill>
                  <a:srgbClr val="7030A0"/>
                </a:solidFill>
              </a:rPr>
              <a:t>- собрать школьные принадлежности;</a:t>
            </a:r>
          </a:p>
          <a:p>
            <a:pPr algn="just">
              <a:buNone/>
            </a:pPr>
            <a:r>
              <a:rPr lang="ru-RU" b="1" dirty="0" smtClean="0">
                <a:solidFill>
                  <a:srgbClr val="7030A0"/>
                </a:solidFill>
              </a:rPr>
              <a:t>- подготовить обувь, одежду.</a:t>
            </a:r>
          </a:p>
          <a:p>
            <a:pPr algn="just">
              <a:buFont typeface="Wingdings" pitchFamily="2" charset="2"/>
              <a:buChar char="Ø"/>
            </a:pPr>
            <a:r>
              <a:rPr lang="ru-RU" b="1" dirty="0" smtClean="0">
                <a:solidFill>
                  <a:srgbClr val="7030A0"/>
                </a:solidFill>
              </a:rPr>
              <a:t>Рационально организуйте режим дня.</a:t>
            </a:r>
          </a:p>
          <a:p>
            <a:pPr algn="just">
              <a:buFont typeface="Wingdings" pitchFamily="2" charset="2"/>
              <a:buChar char="Ø"/>
            </a:pPr>
            <a:r>
              <a:rPr lang="ru-RU" b="1" dirty="0" smtClean="0">
                <a:solidFill>
                  <a:srgbClr val="7030A0"/>
                </a:solidFill>
              </a:rPr>
              <a:t>К делам детей относитесь внимательно,  доброжелательно, но вместе с тем будьте требовательны к результатам деятельности ребёнка.</a:t>
            </a:r>
          </a:p>
          <a:p>
            <a:pPr algn="just">
              <a:buFont typeface="Wingdings" pitchFamily="2" charset="2"/>
              <a:buChar char="Ø"/>
            </a:pPr>
            <a:r>
              <a:rPr lang="ru-RU" b="1" dirty="0" smtClean="0">
                <a:solidFill>
                  <a:srgbClr val="7030A0"/>
                </a:solidFill>
              </a:rPr>
              <a:t>С самого начала учения вселяйте в детей веру и оптимизм: неудачи временны. То, что не получилось сегодня, получится завтра!</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rgbClr val="7030A0"/>
                </a:solidFill>
              </a:rPr>
              <a:t>Школьная </a:t>
            </a:r>
            <a:r>
              <a:rPr lang="ru-RU" sz="2800" b="1" dirty="0" err="1" smtClean="0">
                <a:solidFill>
                  <a:srgbClr val="7030A0"/>
                </a:solidFill>
              </a:rPr>
              <a:t>дезадаптация</a:t>
            </a:r>
            <a:r>
              <a:rPr lang="ru-RU" sz="2800" b="1" dirty="0" smtClean="0">
                <a:solidFill>
                  <a:srgbClr val="7030A0"/>
                </a:solidFill>
              </a:rPr>
              <a:t> и её виды</a:t>
            </a:r>
            <a:endParaRPr lang="ru-RU" sz="2800" b="1" dirty="0">
              <a:solidFill>
                <a:srgbClr val="7030A0"/>
              </a:solidFill>
            </a:endParaRPr>
          </a:p>
        </p:txBody>
      </p:sp>
      <p:sp>
        <p:nvSpPr>
          <p:cNvPr id="3" name="Содержимое 2"/>
          <p:cNvSpPr>
            <a:spLocks noGrp="1"/>
          </p:cNvSpPr>
          <p:nvPr>
            <p:ph idx="1"/>
          </p:nvPr>
        </p:nvSpPr>
        <p:spPr/>
        <p:txBody>
          <a:bodyPr>
            <a:normAutofit fontScale="62500" lnSpcReduction="20000"/>
          </a:bodyPr>
          <a:lstStyle/>
          <a:p>
            <a:pPr algn="just">
              <a:buFont typeface="Wingdings" pitchFamily="2" charset="2"/>
              <a:buChar char="q"/>
            </a:pPr>
            <a:r>
              <a:rPr lang="ru-RU" b="1" dirty="0" smtClean="0">
                <a:solidFill>
                  <a:srgbClr val="7030A0"/>
                </a:solidFill>
              </a:rPr>
              <a:t>Школьная </a:t>
            </a:r>
            <a:r>
              <a:rPr lang="ru-RU" b="1" dirty="0" err="1" smtClean="0">
                <a:solidFill>
                  <a:srgbClr val="7030A0"/>
                </a:solidFill>
              </a:rPr>
              <a:t>дезадаптация</a:t>
            </a:r>
            <a:r>
              <a:rPr lang="ru-RU" dirty="0" smtClean="0">
                <a:solidFill>
                  <a:srgbClr val="7030A0"/>
                </a:solidFill>
              </a:rPr>
              <a:t> - это нарушения приспособления ребенка к школьным условиям, при которых наблюдается снижение способностей к обучению, а также адекватного взаимоотношения ребенка с педагогами, коллективом, программой обучения и другими составляющими школьного процесса.</a:t>
            </a:r>
          </a:p>
          <a:p>
            <a:pPr algn="ctr">
              <a:buNone/>
            </a:pPr>
            <a:endParaRPr lang="ru-RU" b="1" dirty="0" smtClean="0">
              <a:solidFill>
                <a:srgbClr val="7030A0"/>
              </a:solidFill>
            </a:endParaRPr>
          </a:p>
          <a:p>
            <a:pPr algn="ctr">
              <a:buNone/>
            </a:pPr>
            <a:r>
              <a:rPr lang="ru-RU" b="1" dirty="0" smtClean="0">
                <a:solidFill>
                  <a:srgbClr val="7030A0"/>
                </a:solidFill>
              </a:rPr>
              <a:t>Виды школьной </a:t>
            </a:r>
            <a:r>
              <a:rPr lang="ru-RU" b="1" dirty="0" err="1" smtClean="0">
                <a:solidFill>
                  <a:srgbClr val="7030A0"/>
                </a:solidFill>
              </a:rPr>
              <a:t>дезадаптации</a:t>
            </a:r>
            <a:r>
              <a:rPr lang="ru-RU" b="1" dirty="0" smtClean="0">
                <a:solidFill>
                  <a:srgbClr val="7030A0"/>
                </a:solidFill>
              </a:rPr>
              <a:t>, к которым приводят школьные проблемы:</a:t>
            </a:r>
          </a:p>
          <a:p>
            <a:pPr lvl="0" algn="just">
              <a:buFont typeface="Wingdings" pitchFamily="2" charset="2"/>
              <a:buChar char="q"/>
            </a:pPr>
            <a:r>
              <a:rPr lang="ru-RU" u="sng" dirty="0" smtClean="0">
                <a:solidFill>
                  <a:srgbClr val="7030A0"/>
                </a:solidFill>
              </a:rPr>
              <a:t>патогенная </a:t>
            </a:r>
            <a:r>
              <a:rPr lang="ru-RU" u="sng" dirty="0" err="1" smtClean="0">
                <a:solidFill>
                  <a:srgbClr val="7030A0"/>
                </a:solidFill>
              </a:rPr>
              <a:t>дезадаптация</a:t>
            </a:r>
            <a:r>
              <a:rPr lang="ru-RU" dirty="0" smtClean="0">
                <a:solidFill>
                  <a:srgbClr val="7030A0"/>
                </a:solidFill>
              </a:rPr>
              <a:t> (нарушения в работе нервной системы, анализаторов, болезни головного мозга, а также  различные фобии);</a:t>
            </a:r>
          </a:p>
          <a:p>
            <a:pPr lvl="0" algn="just">
              <a:buFont typeface="Wingdings" pitchFamily="2" charset="2"/>
              <a:buChar char="q"/>
            </a:pPr>
            <a:r>
              <a:rPr lang="ru-RU" u="sng" dirty="0" smtClean="0">
                <a:solidFill>
                  <a:srgbClr val="7030A0"/>
                </a:solidFill>
              </a:rPr>
              <a:t>психосоциальная </a:t>
            </a:r>
            <a:r>
              <a:rPr lang="ru-RU" u="sng" dirty="0" err="1" smtClean="0">
                <a:solidFill>
                  <a:srgbClr val="7030A0"/>
                </a:solidFill>
              </a:rPr>
              <a:t>дезадаптация</a:t>
            </a:r>
            <a:r>
              <a:rPr lang="ru-RU" dirty="0" smtClean="0">
                <a:solidFill>
                  <a:srgbClr val="7030A0"/>
                </a:solidFill>
              </a:rPr>
              <a:t> (половозрастные и индивидуальные психологические особенности ребенка);</a:t>
            </a:r>
          </a:p>
          <a:p>
            <a:pPr lvl="0" algn="just">
              <a:buFont typeface="Wingdings" pitchFamily="2" charset="2"/>
              <a:buChar char="q"/>
            </a:pPr>
            <a:r>
              <a:rPr lang="ru-RU" u="sng" dirty="0" smtClean="0">
                <a:solidFill>
                  <a:srgbClr val="7030A0"/>
                </a:solidFill>
              </a:rPr>
              <a:t>социальная </a:t>
            </a:r>
            <a:r>
              <a:rPr lang="ru-RU" u="sng" dirty="0" err="1" smtClean="0">
                <a:solidFill>
                  <a:srgbClr val="7030A0"/>
                </a:solidFill>
              </a:rPr>
              <a:t>дезадаптация</a:t>
            </a:r>
            <a:r>
              <a:rPr lang="ru-RU" dirty="0" smtClean="0">
                <a:solidFill>
                  <a:srgbClr val="7030A0"/>
                </a:solidFill>
              </a:rPr>
              <a:t> связана с нарушениями норм морали и права, асоциальными нормами поведения, деформацией системы внутренней регуляции и социальных установок.</a:t>
            </a:r>
            <a:endParaRPr lang="ru-RU" dirty="0">
              <a:solidFill>
                <a:srgbClr val="7030A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rgbClr val="7030A0"/>
                </a:solidFill>
              </a:rPr>
              <a:t>Профилактика школьной </a:t>
            </a:r>
            <a:r>
              <a:rPr lang="ru-RU" sz="2800" b="1" dirty="0" err="1" smtClean="0">
                <a:solidFill>
                  <a:srgbClr val="7030A0"/>
                </a:solidFill>
              </a:rPr>
              <a:t>дезадаптации</a:t>
            </a:r>
            <a:endParaRPr lang="ru-RU" sz="2800" dirty="0">
              <a:solidFill>
                <a:srgbClr val="7030A0"/>
              </a:solidFill>
            </a:endParaRPr>
          </a:p>
        </p:txBody>
      </p:sp>
      <p:sp>
        <p:nvSpPr>
          <p:cNvPr id="3" name="Содержимое 2"/>
          <p:cNvSpPr>
            <a:spLocks noGrp="1"/>
          </p:cNvSpPr>
          <p:nvPr>
            <p:ph idx="1"/>
          </p:nvPr>
        </p:nvSpPr>
        <p:spPr/>
        <p:txBody>
          <a:bodyPr>
            <a:normAutofit fontScale="62500" lnSpcReduction="20000"/>
          </a:bodyPr>
          <a:lstStyle/>
          <a:p>
            <a:pPr algn="just">
              <a:buFont typeface="Wingdings" pitchFamily="2" charset="2"/>
              <a:buChar char="q"/>
            </a:pPr>
            <a:r>
              <a:rPr lang="ru-RU" b="1" dirty="0" smtClean="0">
                <a:solidFill>
                  <a:srgbClr val="7030A0"/>
                </a:solidFill>
              </a:rPr>
              <a:t>Основной целью профилактики школьной </a:t>
            </a:r>
            <a:r>
              <a:rPr lang="ru-RU" b="1" dirty="0" err="1" smtClean="0">
                <a:solidFill>
                  <a:srgbClr val="7030A0"/>
                </a:solidFill>
              </a:rPr>
              <a:t>дезадаптации</a:t>
            </a:r>
            <a:r>
              <a:rPr lang="ru-RU" b="1" dirty="0" smtClean="0">
                <a:solidFill>
                  <a:srgbClr val="7030A0"/>
                </a:solidFill>
              </a:rPr>
              <a:t> является определение </a:t>
            </a:r>
            <a:r>
              <a:rPr lang="ru-RU" b="1" u="sng" dirty="0" smtClean="0">
                <a:solidFill>
                  <a:srgbClr val="7030A0"/>
                </a:solidFill>
                <a:hlinkClick r:id="rId2"/>
              </a:rPr>
              <a:t>психологической готовности ребенка к школьному обучению</a:t>
            </a:r>
            <a:r>
              <a:rPr lang="ru-RU" b="1" dirty="0" smtClean="0">
                <a:solidFill>
                  <a:srgbClr val="7030A0"/>
                </a:solidFill>
              </a:rPr>
              <a:t>. Однако, это лишь один из аспектов комплексной подготовки к школе. </a:t>
            </a:r>
          </a:p>
          <a:p>
            <a:pPr algn="just">
              <a:buFont typeface="Wingdings" pitchFamily="2" charset="2"/>
              <a:buChar char="q"/>
            </a:pPr>
            <a:r>
              <a:rPr lang="ru-RU" b="1" dirty="0" smtClean="0">
                <a:solidFill>
                  <a:srgbClr val="7030A0"/>
                </a:solidFill>
              </a:rPr>
              <a:t>Кроме этого, изучается уровень умений и знаний ребенка, его потенциальные возможности, развивается мышление, память, внимание, а в случае необходимости применяется психологическая коррекция. </a:t>
            </a:r>
          </a:p>
          <a:p>
            <a:pPr algn="just">
              <a:buFont typeface="Wingdings" pitchFamily="2" charset="2"/>
              <a:buChar char="q"/>
            </a:pPr>
            <a:r>
              <a:rPr lang="ru-RU" b="1" dirty="0" smtClean="0">
                <a:solidFill>
                  <a:srgbClr val="7030A0"/>
                </a:solidFill>
              </a:rPr>
              <a:t>Родители должны понимать, что в период адаптации к школе ребенок особенно нуждается в родительской поддержке, а также в готовности вместе пережить эмоциональные трудности, переживания и тревоги.</a:t>
            </a:r>
          </a:p>
          <a:p>
            <a:pPr algn="just">
              <a:buFont typeface="Wingdings" pitchFamily="2" charset="2"/>
              <a:buChar char="q"/>
            </a:pPr>
            <a:r>
              <a:rPr lang="ru-RU" b="1" u="sng" dirty="0" err="1" smtClean="0">
                <a:solidFill>
                  <a:srgbClr val="7030A0"/>
                </a:solidFill>
              </a:rPr>
              <a:t>Дезадаптация</a:t>
            </a:r>
            <a:r>
              <a:rPr lang="ru-RU" b="1" dirty="0" smtClean="0">
                <a:solidFill>
                  <a:srgbClr val="7030A0"/>
                </a:solidFill>
              </a:rPr>
              <a:t> – проблема, которую проще решить при раннем её выявлении. Если Вы заметили ряд тревожных симптомов, повторяющихся изо дня в день, значит нужно обратиться к психологу.</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chemeClr val="accent6"/>
                </a:solidFill>
              </a:rPr>
              <a:t>Признаки </a:t>
            </a:r>
            <a:r>
              <a:rPr lang="ru-RU" sz="2800" b="1" dirty="0" err="1" smtClean="0">
                <a:solidFill>
                  <a:schemeClr val="accent6"/>
                </a:solidFill>
              </a:rPr>
              <a:t>дезадаптации</a:t>
            </a:r>
            <a:endParaRPr lang="ru-RU" sz="2800" dirty="0">
              <a:solidFill>
                <a:schemeClr val="accent6"/>
              </a:solidFill>
            </a:endParaRPr>
          </a:p>
        </p:txBody>
      </p:sp>
      <p:sp>
        <p:nvSpPr>
          <p:cNvPr id="3" name="Содержимое 2"/>
          <p:cNvSpPr>
            <a:spLocks noGrp="1"/>
          </p:cNvSpPr>
          <p:nvPr>
            <p:ph idx="1"/>
          </p:nvPr>
        </p:nvSpPr>
        <p:spPr/>
        <p:txBody>
          <a:bodyPr>
            <a:normAutofit fontScale="55000" lnSpcReduction="20000"/>
          </a:bodyPr>
          <a:lstStyle/>
          <a:p>
            <a:pPr>
              <a:buNone/>
            </a:pPr>
            <a:endParaRPr lang="ru-RU" dirty="0" smtClean="0"/>
          </a:p>
          <a:p>
            <a:pPr lvl="0" algn="just">
              <a:buFont typeface="Wingdings" pitchFamily="2" charset="2"/>
              <a:buChar char="§"/>
            </a:pPr>
            <a:r>
              <a:rPr lang="ru-RU" b="1" dirty="0" smtClean="0"/>
              <a:t>Усталый, утомлённый внешний вид ребёнка;</a:t>
            </a:r>
          </a:p>
          <a:p>
            <a:pPr lvl="0" algn="just">
              <a:buFont typeface="Wingdings" pitchFamily="2" charset="2"/>
              <a:buChar char="§"/>
            </a:pPr>
            <a:r>
              <a:rPr lang="ru-RU" b="1" dirty="0" smtClean="0"/>
              <a:t>нежелание ребёнка делиться своими впечатлениями о проведённом дне;</a:t>
            </a:r>
          </a:p>
          <a:p>
            <a:pPr lvl="0" algn="just">
              <a:buFont typeface="Wingdings" pitchFamily="2" charset="2"/>
              <a:buChar char="§"/>
            </a:pPr>
            <a:r>
              <a:rPr lang="ru-RU" b="1" dirty="0" smtClean="0"/>
              <a:t>стремление отвлечь взрослого от школьных событий, переключить внимание на другие темы;</a:t>
            </a:r>
          </a:p>
          <a:p>
            <a:pPr lvl="0" algn="just">
              <a:buFont typeface="Wingdings" pitchFamily="2" charset="2"/>
              <a:buChar char="§"/>
            </a:pPr>
            <a:r>
              <a:rPr lang="ru-RU" b="1" dirty="0" smtClean="0"/>
              <a:t>нежелание выполнять домашние задания;</a:t>
            </a:r>
          </a:p>
          <a:p>
            <a:pPr lvl="0" algn="just">
              <a:buFont typeface="Wingdings" pitchFamily="2" charset="2"/>
              <a:buChar char="§"/>
            </a:pPr>
            <a:r>
              <a:rPr lang="ru-RU" b="1" dirty="0" smtClean="0"/>
              <a:t>негативные характеристики в адрес школы, учителя, одноклассников;</a:t>
            </a:r>
          </a:p>
          <a:p>
            <a:pPr lvl="0" algn="just">
              <a:buFont typeface="Wingdings" pitchFamily="2" charset="2"/>
              <a:buChar char="§"/>
            </a:pPr>
            <a:r>
              <a:rPr lang="ru-RU" b="1" dirty="0" smtClean="0"/>
              <a:t>жалобы на те или иные события, связанные со школой;</a:t>
            </a:r>
          </a:p>
          <a:p>
            <a:pPr lvl="0" algn="just">
              <a:buFont typeface="Wingdings" pitchFamily="2" charset="2"/>
              <a:buChar char="§"/>
            </a:pPr>
            <a:r>
              <a:rPr lang="ru-RU" b="1" dirty="0" smtClean="0"/>
              <a:t>беспокойный сон;</a:t>
            </a:r>
          </a:p>
          <a:p>
            <a:pPr lvl="0" algn="just">
              <a:buFont typeface="Wingdings" pitchFamily="2" charset="2"/>
              <a:buChar char="§"/>
            </a:pPr>
            <a:r>
              <a:rPr lang="ru-RU" b="1" dirty="0" smtClean="0"/>
              <a:t>трудности утреннего пробуждения, вялость;</a:t>
            </a:r>
          </a:p>
          <a:p>
            <a:pPr lvl="0" algn="just">
              <a:buFont typeface="Wingdings" pitchFamily="2" charset="2"/>
              <a:buChar char="§"/>
            </a:pPr>
            <a:r>
              <a:rPr lang="ru-RU" b="1" dirty="0" smtClean="0"/>
              <a:t>постоянные жалобы на плохое самочувствие.</a:t>
            </a:r>
          </a:p>
          <a:p>
            <a:pPr lvl="0" algn="just">
              <a:buNone/>
            </a:pPr>
            <a:endParaRPr lang="ru-RU" b="1" dirty="0" smtClean="0"/>
          </a:p>
          <a:p>
            <a:pPr lvl="0" algn="just">
              <a:buNone/>
            </a:pPr>
            <a:r>
              <a:rPr lang="ru-RU" b="1" dirty="0" smtClean="0"/>
              <a:t>      Проявление одного или более из вышеперечисленных признаков требует пристального внимания к состоянию ребенка как со стороны школы, так и со стороны семьи.</a:t>
            </a:r>
            <a:endParaRPr lang="ru-RU"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dirty="0" smtClean="0"/>
              <a:t>Правила </a:t>
            </a:r>
            <a:r>
              <a:rPr lang="ru-RU" b="1" dirty="0" err="1" smtClean="0"/>
              <a:t>Симона</a:t>
            </a:r>
            <a:r>
              <a:rPr lang="ru-RU" b="1" dirty="0" smtClean="0"/>
              <a:t> Соловейчика для первоклассников</a:t>
            </a:r>
            <a:br>
              <a:rPr lang="ru-RU" b="1" dirty="0" smtClean="0"/>
            </a:br>
            <a:endParaRPr lang="ru-RU" dirty="0"/>
          </a:p>
        </p:txBody>
      </p:sp>
      <p:sp>
        <p:nvSpPr>
          <p:cNvPr id="3" name="Содержимое 2"/>
          <p:cNvSpPr>
            <a:spLocks noGrp="1"/>
          </p:cNvSpPr>
          <p:nvPr>
            <p:ph idx="1"/>
          </p:nvPr>
        </p:nvSpPr>
        <p:spPr>
          <a:xfrm>
            <a:off x="304800" y="1700808"/>
            <a:ext cx="8686800" cy="4379317"/>
          </a:xfrm>
        </p:spPr>
        <p:txBody>
          <a:bodyPr>
            <a:normAutofit fontScale="47500" lnSpcReduction="20000"/>
          </a:bodyPr>
          <a:lstStyle/>
          <a:p>
            <a:pPr>
              <a:buNone/>
            </a:pPr>
            <a:endParaRPr lang="ru-RU" b="1" dirty="0" smtClean="0"/>
          </a:p>
          <a:p>
            <a:pPr lvl="0" algn="just">
              <a:buFont typeface="Wingdings" pitchFamily="2" charset="2"/>
              <a:buChar char="q"/>
            </a:pPr>
            <a:r>
              <a:rPr lang="ru-RU" sz="3400" b="1" dirty="0" smtClean="0">
                <a:solidFill>
                  <a:schemeClr val="accent6"/>
                </a:solidFill>
              </a:rPr>
              <a:t>Не отнимай чужого, но и своё не отдавай.</a:t>
            </a:r>
          </a:p>
          <a:p>
            <a:pPr lvl="0" algn="just">
              <a:buFont typeface="Wingdings" pitchFamily="2" charset="2"/>
              <a:buChar char="q"/>
            </a:pPr>
            <a:r>
              <a:rPr lang="ru-RU" sz="3400" b="1" dirty="0" smtClean="0">
                <a:solidFill>
                  <a:schemeClr val="accent6"/>
                </a:solidFill>
              </a:rPr>
              <a:t>Попросили - дай, пытаются отнять - старайся защищаться.</a:t>
            </a:r>
          </a:p>
          <a:p>
            <a:pPr lvl="0" algn="just">
              <a:buFont typeface="Wingdings" pitchFamily="2" charset="2"/>
              <a:buChar char="q"/>
            </a:pPr>
            <a:r>
              <a:rPr lang="ru-RU" sz="3400" b="1" dirty="0" smtClean="0">
                <a:solidFill>
                  <a:schemeClr val="accent6"/>
                </a:solidFill>
              </a:rPr>
              <a:t>Не дерись без причины.</a:t>
            </a:r>
          </a:p>
          <a:p>
            <a:pPr lvl="0" algn="just">
              <a:buFont typeface="Wingdings" pitchFamily="2" charset="2"/>
              <a:buChar char="q"/>
            </a:pPr>
            <a:r>
              <a:rPr lang="ru-RU" sz="3400" b="1" dirty="0" smtClean="0">
                <a:solidFill>
                  <a:schemeClr val="accent6"/>
                </a:solidFill>
              </a:rPr>
              <a:t>Зовут играть - иди, не зовут - спроси разрешения играть вместе, это не стыдно.</a:t>
            </a:r>
          </a:p>
          <a:p>
            <a:pPr lvl="0" algn="just">
              <a:buFont typeface="Wingdings" pitchFamily="2" charset="2"/>
              <a:buChar char="q"/>
            </a:pPr>
            <a:r>
              <a:rPr lang="ru-RU" sz="3400" b="1" dirty="0" smtClean="0">
                <a:solidFill>
                  <a:schemeClr val="accent6"/>
                </a:solidFill>
              </a:rPr>
              <a:t>Играй честно, не подводи своих товарищей.</a:t>
            </a:r>
          </a:p>
          <a:p>
            <a:pPr lvl="0" algn="just">
              <a:buFont typeface="Wingdings" pitchFamily="2" charset="2"/>
              <a:buChar char="q"/>
            </a:pPr>
            <a:r>
              <a:rPr lang="ru-RU" sz="3400" b="1" dirty="0" smtClean="0">
                <a:solidFill>
                  <a:schemeClr val="accent6"/>
                </a:solidFill>
              </a:rPr>
              <a:t>Не дразни никого, не канючь, не выпрашивай ничего. Два раза ни у кого ничего не проси.</a:t>
            </a:r>
          </a:p>
          <a:p>
            <a:pPr lvl="0" algn="just">
              <a:buFont typeface="Wingdings" pitchFamily="2" charset="2"/>
              <a:buChar char="q"/>
            </a:pPr>
            <a:r>
              <a:rPr lang="ru-RU" sz="3400" b="1" dirty="0" smtClean="0">
                <a:solidFill>
                  <a:schemeClr val="accent6"/>
                </a:solidFill>
              </a:rPr>
              <a:t>Будь внимателен везде, где нужно проявить внимательность.</a:t>
            </a:r>
          </a:p>
          <a:p>
            <a:pPr lvl="0" algn="just">
              <a:buFont typeface="Wingdings" pitchFamily="2" charset="2"/>
              <a:buChar char="q"/>
            </a:pPr>
            <a:r>
              <a:rPr lang="ru-RU" sz="3400" b="1" dirty="0" smtClean="0">
                <a:solidFill>
                  <a:schemeClr val="accent6"/>
                </a:solidFill>
              </a:rPr>
              <a:t>Из-за отметок не плачь, будь гордым. С учителем из-за отметок не спорь и на учителя за отметки не обижайся. Старайся все делать вовремя и думай о хороших результатах, они обязательно у тебя будут.</a:t>
            </a:r>
          </a:p>
          <a:p>
            <a:pPr lvl="0" algn="just">
              <a:buFont typeface="Wingdings" pitchFamily="2" charset="2"/>
              <a:buChar char="q"/>
            </a:pPr>
            <a:r>
              <a:rPr lang="ru-RU" sz="3400" b="1" dirty="0" smtClean="0">
                <a:solidFill>
                  <a:schemeClr val="accent6"/>
                </a:solidFill>
              </a:rPr>
              <a:t>Не ябедничай и не наговаривай ни на кого.</a:t>
            </a:r>
          </a:p>
          <a:p>
            <a:pPr lvl="0" algn="just">
              <a:buFont typeface="Wingdings" pitchFamily="2" charset="2"/>
              <a:buChar char="q"/>
            </a:pPr>
            <a:r>
              <a:rPr lang="ru-RU" sz="3400" b="1" dirty="0" smtClean="0">
                <a:solidFill>
                  <a:schemeClr val="accent6"/>
                </a:solidFill>
              </a:rPr>
              <a:t>Старайся быть аккуратным.</a:t>
            </a:r>
          </a:p>
          <a:p>
            <a:pPr lvl="0" algn="just">
              <a:buFont typeface="Wingdings" pitchFamily="2" charset="2"/>
              <a:buChar char="q"/>
            </a:pPr>
            <a:r>
              <a:rPr lang="ru-RU" sz="3400" b="1" dirty="0" smtClean="0">
                <a:solidFill>
                  <a:schemeClr val="accent6"/>
                </a:solidFill>
              </a:rPr>
              <a:t>Почаще говори: давай дружить, давай играть, давай вместе пойдем домой.</a:t>
            </a:r>
          </a:p>
          <a:p>
            <a:pPr lvl="0" algn="just">
              <a:buFont typeface="Wingdings" pitchFamily="2" charset="2"/>
              <a:buChar char="q"/>
            </a:pPr>
            <a:r>
              <a:rPr lang="ru-RU" sz="3400" b="1" dirty="0" smtClean="0">
                <a:solidFill>
                  <a:schemeClr val="accent6"/>
                </a:solidFill>
              </a:rPr>
              <a:t>Помни! Ты не лучше всех, ты не хуже всех! Ты - неповторимый для самого себя, родителей, учителей, друзей!</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6"/>
                </a:solidFill>
              </a:rPr>
              <a:t>Режим дня, моральная и эмоциональная поддержка</a:t>
            </a:r>
            <a:endParaRPr lang="ru-RU" b="1" dirty="0">
              <a:solidFill>
                <a:schemeClr val="accent6"/>
              </a:solidFill>
            </a:endParaRPr>
          </a:p>
        </p:txBody>
      </p:sp>
      <p:sp>
        <p:nvSpPr>
          <p:cNvPr id="3" name="Содержимое 2"/>
          <p:cNvSpPr>
            <a:spLocks noGrp="1"/>
          </p:cNvSpPr>
          <p:nvPr>
            <p:ph idx="1"/>
          </p:nvPr>
        </p:nvSpPr>
        <p:spPr/>
        <p:txBody>
          <a:bodyPr>
            <a:normAutofit fontScale="85000" lnSpcReduction="10000"/>
          </a:bodyPr>
          <a:lstStyle/>
          <a:p>
            <a:pPr algn="just">
              <a:buFont typeface="Wingdings" pitchFamily="2" charset="2"/>
              <a:buChar char="Ø"/>
            </a:pPr>
            <a:r>
              <a:rPr lang="ru-RU" b="1" dirty="0" smtClean="0">
                <a:solidFill>
                  <a:schemeClr val="accent6"/>
                </a:solidFill>
              </a:rPr>
              <a:t>Большое значение в адаптации ребенка играет </a:t>
            </a:r>
            <a:r>
              <a:rPr lang="ru-RU" b="1" u="sng" dirty="0" smtClean="0">
                <a:solidFill>
                  <a:schemeClr val="accent6"/>
                </a:solidFill>
              </a:rPr>
              <a:t>режим дня</a:t>
            </a:r>
            <a:r>
              <a:rPr lang="ru-RU" b="1" dirty="0" smtClean="0">
                <a:solidFill>
                  <a:schemeClr val="accent6"/>
                </a:solidFill>
              </a:rPr>
              <a:t>. Конечно, без помощи родителей тут не обойтись. Чтобы ребенку было проще, можно вместе с ним составить план на неделю  и повесить на видное место.</a:t>
            </a:r>
          </a:p>
          <a:p>
            <a:pPr algn="just">
              <a:buFont typeface="Wingdings" pitchFamily="2" charset="2"/>
              <a:buChar char="Ø"/>
            </a:pPr>
            <a:r>
              <a:rPr lang="ru-RU" b="1" dirty="0" smtClean="0">
                <a:solidFill>
                  <a:schemeClr val="accent6"/>
                </a:solidFill>
              </a:rPr>
              <a:t>Ребенку, начинающему обучение в школе, необходима </a:t>
            </a:r>
            <a:r>
              <a:rPr lang="ru-RU" b="1" u="sng" dirty="0" smtClean="0">
                <a:solidFill>
                  <a:schemeClr val="accent6"/>
                </a:solidFill>
              </a:rPr>
              <a:t>моральная и эмоциональная поддержка</a:t>
            </a:r>
            <a:r>
              <a:rPr lang="ru-RU" b="1" dirty="0" smtClean="0">
                <a:solidFill>
                  <a:schemeClr val="accent6"/>
                </a:solidFill>
              </a:rPr>
              <a:t>. Его надо не просто хвалить (и поменьше ругать, а лучше вообще не ругать), а </a:t>
            </a:r>
            <a:r>
              <a:rPr lang="ru-RU" b="1" u="sng" dirty="0" smtClean="0">
                <a:solidFill>
                  <a:schemeClr val="accent6"/>
                </a:solidFill>
              </a:rPr>
              <a:t>хвалить именно тогда, когда он что-то делает</a:t>
            </a:r>
            <a:r>
              <a:rPr lang="ru-RU" b="1" dirty="0" smtClean="0">
                <a:solidFill>
                  <a:schemeClr val="accent6"/>
                </a:solidFill>
              </a:rPr>
              <a:t>.</a:t>
            </a:r>
          </a:p>
          <a:p>
            <a:pP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60648"/>
            <a:ext cx="8686800" cy="1224136"/>
          </a:xfrm>
        </p:spPr>
        <p:txBody>
          <a:bodyPr>
            <a:normAutofit fontScale="90000"/>
          </a:bodyPr>
          <a:lstStyle/>
          <a:p>
            <a:pPr algn="ctr"/>
            <a:r>
              <a:rPr lang="ru-RU" dirty="0" smtClean="0"/>
              <a:t/>
            </a:r>
            <a:br>
              <a:rPr lang="ru-RU" dirty="0" smtClean="0"/>
            </a:br>
            <a:r>
              <a:rPr lang="ru-RU" dirty="0" smtClean="0"/>
              <a:t/>
            </a:r>
            <a:br>
              <a:rPr lang="ru-RU" dirty="0" smtClean="0"/>
            </a:br>
            <a:r>
              <a:rPr lang="ru-RU" sz="3100" b="1" dirty="0" smtClean="0">
                <a:solidFill>
                  <a:srgbClr val="7030A0"/>
                </a:solidFill>
              </a:rPr>
              <a:t>рекомендации психологов   </a:t>
            </a:r>
            <a:br>
              <a:rPr lang="ru-RU" sz="3100" b="1" dirty="0" smtClean="0">
                <a:solidFill>
                  <a:srgbClr val="7030A0"/>
                </a:solidFill>
              </a:rPr>
            </a:br>
            <a:r>
              <a:rPr lang="ru-RU" sz="3100" b="1" dirty="0" smtClean="0">
                <a:solidFill>
                  <a:srgbClr val="7030A0"/>
                </a:solidFill>
              </a:rPr>
              <a:t>«Как прожить хотя бы один день без нервотрёпки»</a:t>
            </a:r>
            <a:r>
              <a:rPr lang="ru-RU" b="1" dirty="0" smtClean="0">
                <a:solidFill>
                  <a:srgbClr val="7030A0"/>
                </a:solidFill>
              </a:rPr>
              <a:t/>
            </a:r>
            <a:br>
              <a:rPr lang="ru-RU" b="1" dirty="0" smtClean="0">
                <a:solidFill>
                  <a:srgbClr val="7030A0"/>
                </a:solidFill>
              </a:rPr>
            </a:br>
            <a:endParaRPr lang="ru-RU" b="1" dirty="0">
              <a:solidFill>
                <a:srgbClr val="7030A0"/>
              </a:solidFill>
            </a:endParaRPr>
          </a:p>
        </p:txBody>
      </p:sp>
      <p:sp>
        <p:nvSpPr>
          <p:cNvPr id="3" name="Содержимое 2"/>
          <p:cNvSpPr>
            <a:spLocks noGrp="1"/>
          </p:cNvSpPr>
          <p:nvPr>
            <p:ph idx="1"/>
          </p:nvPr>
        </p:nvSpPr>
        <p:spPr>
          <a:xfrm>
            <a:off x="304800" y="1988840"/>
            <a:ext cx="8686800" cy="4536504"/>
          </a:xfrm>
        </p:spPr>
        <p:txBody>
          <a:bodyPr>
            <a:normAutofit fontScale="25000" lnSpcReduction="20000"/>
          </a:bodyPr>
          <a:lstStyle/>
          <a:p>
            <a:pPr>
              <a:buNone/>
            </a:pPr>
            <a:endParaRPr lang="ru-RU" dirty="0" smtClean="0"/>
          </a:p>
          <a:p>
            <a:pPr algn="just">
              <a:buFont typeface="Wingdings" pitchFamily="2" charset="2"/>
              <a:buChar char="v"/>
            </a:pPr>
            <a:r>
              <a:rPr lang="ru-RU" sz="4800" dirty="0" smtClean="0">
                <a:solidFill>
                  <a:srgbClr val="7030A0"/>
                </a:solidFill>
              </a:rPr>
              <a:t>Будите ребенка спокойно. Проснувшись, он должен увидеть Вашу улыбку и услышать ваш голос.</a:t>
            </a:r>
          </a:p>
          <a:p>
            <a:pPr algn="just">
              <a:buFont typeface="Wingdings" pitchFamily="2" charset="2"/>
              <a:buChar char="v"/>
            </a:pPr>
            <a:r>
              <a:rPr lang="ru-RU" sz="4800" dirty="0" smtClean="0">
                <a:solidFill>
                  <a:srgbClr val="7030A0"/>
                </a:solidFill>
              </a:rPr>
              <a:t>Не торопитесь. Умение рассчитать время - ваша задача. Если вам это плохо удается, вины ребенка в этом нет.</a:t>
            </a:r>
          </a:p>
          <a:p>
            <a:pPr algn="just">
              <a:buFont typeface="Wingdings" pitchFamily="2" charset="2"/>
              <a:buChar char="v"/>
            </a:pPr>
            <a:r>
              <a:rPr lang="ru-RU" sz="4800" dirty="0" smtClean="0">
                <a:solidFill>
                  <a:srgbClr val="7030A0"/>
                </a:solidFill>
              </a:rPr>
              <a:t>Не прощайтесь, предупреждая и направляя: "Смотри, не балуйся!", "Чтобы сегодня не было плохих отметок!". Пожелайте удачи, найдите несколько ласковых слов.</a:t>
            </a:r>
          </a:p>
          <a:p>
            <a:pPr algn="just">
              <a:buFont typeface="Wingdings" pitchFamily="2" charset="2"/>
              <a:buChar char="v"/>
            </a:pPr>
            <a:r>
              <a:rPr lang="ru-RU" sz="4800" dirty="0" smtClean="0">
                <a:solidFill>
                  <a:srgbClr val="7030A0"/>
                </a:solidFill>
              </a:rPr>
              <a:t>Не используйте фразу: "Что ты сегодня получил?". Встречая ребенка после школы, не обрушивайте на него тысячу вопросов, дайте немного расслабиться, вспомните, как вы сами чувствуете себя после рабочего дня.</a:t>
            </a:r>
          </a:p>
          <a:p>
            <a:pPr algn="just">
              <a:buFont typeface="Wingdings" pitchFamily="2" charset="2"/>
              <a:buChar char="v"/>
            </a:pPr>
            <a:r>
              <a:rPr lang="ru-RU" sz="4800" dirty="0" smtClean="0">
                <a:solidFill>
                  <a:srgbClr val="7030A0"/>
                </a:solidFill>
              </a:rPr>
              <a:t>Если вы видите, что ребенок огорчен, молчит - не допытывайтесь; пусть успокоится и тогда расскажет все сам.</a:t>
            </a:r>
          </a:p>
          <a:p>
            <a:pPr algn="just">
              <a:buFont typeface="Wingdings" pitchFamily="2" charset="2"/>
              <a:buChar char="v"/>
            </a:pPr>
            <a:r>
              <a:rPr lang="ru-RU" sz="4800" dirty="0" smtClean="0">
                <a:solidFill>
                  <a:srgbClr val="7030A0"/>
                </a:solidFill>
              </a:rPr>
              <a:t>Выслушав замечания учителя, не торопитесь устраивать взбучку. Постарайтесь, чтобы Ваш разговор с учителем проходил без ребёнка.</a:t>
            </a:r>
          </a:p>
          <a:p>
            <a:pPr algn="just">
              <a:buFont typeface="Wingdings" pitchFamily="2" charset="2"/>
              <a:buChar char="v"/>
            </a:pPr>
            <a:r>
              <a:rPr lang="ru-RU" sz="4800" dirty="0" smtClean="0">
                <a:solidFill>
                  <a:srgbClr val="7030A0"/>
                </a:solidFill>
              </a:rPr>
              <a:t>После школы не торопитесь садиться за уроки. Ребенку необходимо два часа отдыха. Занятия вечерами бесполезны.</a:t>
            </a:r>
          </a:p>
          <a:p>
            <a:pPr algn="just">
              <a:buFont typeface="Wingdings" pitchFamily="2" charset="2"/>
              <a:buChar char="v"/>
            </a:pPr>
            <a:r>
              <a:rPr lang="ru-RU" sz="4800" dirty="0" smtClean="0">
                <a:solidFill>
                  <a:srgbClr val="7030A0"/>
                </a:solidFill>
              </a:rPr>
              <a:t>Не заставляйте делать все упражнения сразу: 20 минут занятий - 10 минут перерыв.</a:t>
            </a:r>
          </a:p>
          <a:p>
            <a:pPr algn="just">
              <a:buFont typeface="Wingdings" pitchFamily="2" charset="2"/>
              <a:buChar char="v"/>
            </a:pPr>
            <a:r>
              <a:rPr lang="ru-RU" sz="4800" dirty="0" smtClean="0">
                <a:solidFill>
                  <a:srgbClr val="7030A0"/>
                </a:solidFill>
              </a:rPr>
              <a:t>Во время приготовления уроков не сидите «над душой». Дайте ребенку работать самому. Если нужна ваша помощь - наберитесь терпения: спокойный тон, поддержка необходимы.</a:t>
            </a:r>
          </a:p>
          <a:p>
            <a:pPr algn="just">
              <a:buFont typeface="Wingdings" pitchFamily="2" charset="2"/>
              <a:buChar char="v"/>
            </a:pPr>
            <a:r>
              <a:rPr lang="ru-RU" sz="4800" dirty="0" smtClean="0">
                <a:solidFill>
                  <a:srgbClr val="7030A0"/>
                </a:solidFill>
              </a:rPr>
              <a:t>В общении с ребенком старайтесь избегать условий: "Если ты сделаешь, то...".</a:t>
            </a:r>
          </a:p>
          <a:p>
            <a:pPr algn="just">
              <a:buFont typeface="Wingdings" pitchFamily="2" charset="2"/>
              <a:buChar char="v"/>
            </a:pPr>
            <a:r>
              <a:rPr lang="ru-RU" sz="4800" dirty="0" smtClean="0">
                <a:solidFill>
                  <a:srgbClr val="7030A0"/>
                </a:solidFill>
              </a:rPr>
              <a:t>Найдите в течение дня хотя бы полчаса, когда будете принадлежать только ребенку.</a:t>
            </a:r>
          </a:p>
          <a:p>
            <a:pPr algn="just">
              <a:buFont typeface="Wingdings" pitchFamily="2" charset="2"/>
              <a:buChar char="v"/>
            </a:pPr>
            <a:r>
              <a:rPr lang="ru-RU" sz="4800" dirty="0" smtClean="0">
                <a:solidFill>
                  <a:srgbClr val="7030A0"/>
                </a:solidFill>
              </a:rPr>
              <a:t>Выбирайте единую тактику общения с ребенком всех взрослых в семье. Все разногласия по поводу тактики решайте без него.</a:t>
            </a:r>
          </a:p>
          <a:p>
            <a:pPr algn="just">
              <a:buFont typeface="Wingdings" pitchFamily="2" charset="2"/>
              <a:buChar char="v"/>
            </a:pPr>
            <a:r>
              <a:rPr lang="ru-RU" sz="4800" dirty="0" smtClean="0">
                <a:solidFill>
                  <a:srgbClr val="7030A0"/>
                </a:solidFill>
              </a:rPr>
              <a:t>Будьте внимательны к жалобам ребенка на головную боль, усталость, плохое самочувствие. Чаще всего это объективные показатели переутомления.</a:t>
            </a:r>
          </a:p>
          <a:p>
            <a:pPr algn="just">
              <a:buFont typeface="Wingdings" pitchFamily="2" charset="2"/>
              <a:buChar char="v"/>
            </a:pPr>
            <a:r>
              <a:rPr lang="ru-RU" sz="4800" dirty="0" smtClean="0">
                <a:solidFill>
                  <a:srgbClr val="7030A0"/>
                </a:solidFill>
              </a:rPr>
              <a:t>Учтите, что даже «большие дети» очень любят сказку перед сном, песенку, ласковое поглаживание. Все это успокоит ребенка и поможет снять напряжение, накопившееся за день.</a:t>
            </a:r>
          </a:p>
          <a:p>
            <a:pPr algn="just">
              <a:buNone/>
            </a:pPr>
            <a:endParaRPr lang="ru-RU" sz="4300" dirty="0">
              <a:solidFill>
                <a:srgbClr val="7030A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027584"/>
          </a:xfrm>
        </p:spPr>
        <p:txBody>
          <a:bodyPr>
            <a:normAutofit fontScale="90000"/>
          </a:bodyPr>
          <a:lstStyle/>
          <a:p>
            <a:pPr algn="ctr"/>
            <a:r>
              <a:rPr lang="ru-RU" b="1" dirty="0" smtClean="0"/>
              <a:t/>
            </a:r>
            <a:br>
              <a:rPr lang="ru-RU" b="1" dirty="0" smtClean="0"/>
            </a:br>
            <a:r>
              <a:rPr lang="ru-RU" b="1" dirty="0" smtClean="0">
                <a:solidFill>
                  <a:srgbClr val="FF0000"/>
                </a:solidFill>
              </a:rPr>
              <a:t>Психологические условия адаптации ребенка к школе</a:t>
            </a:r>
            <a:r>
              <a:rPr lang="ru-RU" dirty="0" smtClean="0"/>
              <a:t/>
            </a:r>
            <a:br>
              <a:rPr lang="ru-RU" dirty="0" smtClean="0"/>
            </a:br>
            <a:endParaRPr lang="ru-RU" dirty="0"/>
          </a:p>
        </p:txBody>
      </p:sp>
      <p:sp>
        <p:nvSpPr>
          <p:cNvPr id="3" name="Содержимое 2"/>
          <p:cNvSpPr>
            <a:spLocks noGrp="1"/>
          </p:cNvSpPr>
          <p:nvPr>
            <p:ph idx="1"/>
          </p:nvPr>
        </p:nvSpPr>
        <p:spPr>
          <a:xfrm>
            <a:off x="304800" y="1844824"/>
            <a:ext cx="8686800" cy="4235301"/>
          </a:xfrm>
        </p:spPr>
        <p:txBody>
          <a:bodyPr>
            <a:normAutofit fontScale="32500" lnSpcReduction="20000"/>
          </a:bodyPr>
          <a:lstStyle/>
          <a:p>
            <a:pPr>
              <a:buNone/>
            </a:pPr>
            <a:endParaRPr lang="ru-RU" b="1" dirty="0" smtClean="0"/>
          </a:p>
          <a:p>
            <a:endParaRPr lang="ru-RU" dirty="0" smtClean="0"/>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Создание благоприятного психологического климата в отношении ребенка со стороны всех членов семьи.</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Роль самооценки ребенка в адаптации к школе (чем ниже самооценка, тем больше трудностей у ребенка в школе).</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Первое условие школьного успеха - </a:t>
            </a:r>
            <a:r>
              <a:rPr lang="ru-RU" sz="4000" b="1" dirty="0" err="1" smtClean="0">
                <a:solidFill>
                  <a:srgbClr val="0070C0"/>
                </a:solidFill>
                <a:latin typeface="Times New Roman" pitchFamily="18" charset="0"/>
                <a:cs typeface="Times New Roman" pitchFamily="18" charset="0"/>
              </a:rPr>
              <a:t>самоценность</a:t>
            </a:r>
            <a:r>
              <a:rPr lang="ru-RU" sz="4000" b="1" dirty="0" smtClean="0">
                <a:solidFill>
                  <a:srgbClr val="0070C0"/>
                </a:solidFill>
                <a:latin typeface="Times New Roman" pitchFamily="18" charset="0"/>
                <a:cs typeface="Times New Roman" pitchFamily="18" charset="0"/>
              </a:rPr>
              <a:t> ребенка для его родителей.</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Обязательное проявление родителями интереса к школе, классу, в котором учится ребенок, к каждому прожитому им школьному дню.</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Неформальное общение со своим ребенком после прошедшего школьного дня.</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Обязательное знакомство с его одноклассниками и возможность общения с ними после школы.</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Недопустимость физических мер воздействия, запугивания, критики в адрес ребенка, особенно в присутствии других людей (бабушек, дедушек, сверстников).</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Исключение таких мер наказания, как лишение удовольствий, физические и психические наказания.</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Учет темперамента ребенка в период адаптации к школьному обучению. Медлительные и малообщительные дети гораздо труднее привыкают к школе, быстро теряют к ней интерес, если чувствуют со стороны взрослых насилие, сарказм и жестокость.</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Предоставление ребенку самостоятельности в учебной работе и организация обоснованного контроля за его учебной деятельностью.</a:t>
            </a:r>
          </a:p>
          <a:p>
            <a:pPr lvl="0" algn="just">
              <a:buFont typeface="Wingdings" pitchFamily="2" charset="2"/>
              <a:buChar char="§"/>
            </a:pPr>
            <a:r>
              <a:rPr lang="ru-RU" sz="4000" b="1" dirty="0" smtClean="0">
                <a:solidFill>
                  <a:srgbClr val="0070C0"/>
                </a:solidFill>
                <a:latin typeface="Times New Roman" pitchFamily="18" charset="0"/>
                <a:cs typeface="Times New Roman" pitchFamily="18" charset="0"/>
              </a:rPr>
              <a:t>Поощрение ребенка не только за учебные успехи. Моральное стимулирование достижений ребенка. Развитие самоконтроля и самооценки, самодостаточности ребенка.</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6"/>
                </a:solidFill>
              </a:rPr>
              <a:t>Фразы для общения с ребёнком</a:t>
            </a:r>
            <a:endParaRPr lang="ru-RU" dirty="0">
              <a:solidFill>
                <a:schemeClr val="accent6"/>
              </a:solidFill>
            </a:endParaRPr>
          </a:p>
        </p:txBody>
      </p:sp>
      <p:sp>
        <p:nvSpPr>
          <p:cNvPr id="3" name="Содержимое 2"/>
          <p:cNvSpPr>
            <a:spLocks noGrp="1"/>
          </p:cNvSpPr>
          <p:nvPr>
            <p:ph idx="1"/>
          </p:nvPr>
        </p:nvSpPr>
        <p:spPr/>
        <p:txBody>
          <a:bodyPr>
            <a:normAutofit fontScale="47500" lnSpcReduction="20000"/>
          </a:bodyPr>
          <a:lstStyle/>
          <a:p>
            <a:pPr>
              <a:buNone/>
            </a:pPr>
            <a:endParaRPr lang="ru-RU" dirty="0" smtClean="0"/>
          </a:p>
          <a:p>
            <a:pPr>
              <a:buNone/>
            </a:pPr>
            <a:r>
              <a:rPr lang="ru-RU" b="1" i="1" u="sng" dirty="0" err="1" smtClean="0">
                <a:solidFill>
                  <a:schemeClr val="accent6"/>
                </a:solidFill>
              </a:rPr>
              <a:t>Нерекомендуемые</a:t>
            </a:r>
            <a:r>
              <a:rPr lang="ru-RU" b="1" i="1" u="sng" dirty="0" smtClean="0">
                <a:solidFill>
                  <a:schemeClr val="accent6"/>
                </a:solidFill>
              </a:rPr>
              <a:t> фразы для общения</a:t>
            </a:r>
            <a:r>
              <a:rPr lang="ru-RU" b="1" i="1" dirty="0" smtClean="0">
                <a:solidFill>
                  <a:schemeClr val="accent6"/>
                </a:solidFill>
              </a:rPr>
              <a:t>:</a:t>
            </a:r>
            <a:r>
              <a:rPr lang="ru-RU" b="1" dirty="0" smtClean="0">
                <a:solidFill>
                  <a:schemeClr val="accent6"/>
                </a:solidFill>
              </a:rPr>
              <a:t> </a:t>
            </a:r>
            <a:br>
              <a:rPr lang="ru-RU" b="1" dirty="0" smtClean="0">
                <a:solidFill>
                  <a:schemeClr val="accent6"/>
                </a:solidFill>
              </a:rPr>
            </a:br>
            <a:endParaRPr lang="ru-RU" b="1" dirty="0" smtClean="0">
              <a:solidFill>
                <a:schemeClr val="accent6"/>
              </a:solidFill>
            </a:endParaRPr>
          </a:p>
          <a:p>
            <a:pPr>
              <a:buFont typeface="Wingdings" pitchFamily="2" charset="2"/>
              <a:buChar char="v"/>
            </a:pPr>
            <a:r>
              <a:rPr lang="ru-RU" b="1" dirty="0" smtClean="0">
                <a:solidFill>
                  <a:schemeClr val="accent6"/>
                </a:solidFill>
              </a:rPr>
              <a:t>- Я тысячу раз говорил тебе, что…</a:t>
            </a:r>
            <a:br>
              <a:rPr lang="ru-RU" b="1" dirty="0" smtClean="0">
                <a:solidFill>
                  <a:schemeClr val="accent6"/>
                </a:solidFill>
              </a:rPr>
            </a:br>
            <a:r>
              <a:rPr lang="ru-RU" b="1" dirty="0" smtClean="0">
                <a:solidFill>
                  <a:schemeClr val="accent6"/>
                </a:solidFill>
              </a:rPr>
              <a:t>- Сколько раз надо повторять…</a:t>
            </a:r>
            <a:br>
              <a:rPr lang="ru-RU" b="1" dirty="0" smtClean="0">
                <a:solidFill>
                  <a:schemeClr val="accent6"/>
                </a:solidFill>
              </a:rPr>
            </a:br>
            <a:r>
              <a:rPr lang="ru-RU" b="1" dirty="0" smtClean="0">
                <a:solidFill>
                  <a:schemeClr val="accent6"/>
                </a:solidFill>
              </a:rPr>
              <a:t>- О чём ты только думаешь…</a:t>
            </a:r>
            <a:br>
              <a:rPr lang="ru-RU" b="1" dirty="0" smtClean="0">
                <a:solidFill>
                  <a:schemeClr val="accent6"/>
                </a:solidFill>
              </a:rPr>
            </a:br>
            <a:r>
              <a:rPr lang="ru-RU" b="1" dirty="0" smtClean="0">
                <a:solidFill>
                  <a:schemeClr val="accent6"/>
                </a:solidFill>
              </a:rPr>
              <a:t>- Неужели тебе трудно запомнить, что…</a:t>
            </a:r>
            <a:br>
              <a:rPr lang="ru-RU" b="1" dirty="0" smtClean="0">
                <a:solidFill>
                  <a:schemeClr val="accent6"/>
                </a:solidFill>
              </a:rPr>
            </a:br>
            <a:r>
              <a:rPr lang="ru-RU" b="1" dirty="0" smtClean="0">
                <a:solidFill>
                  <a:schemeClr val="accent6"/>
                </a:solidFill>
              </a:rPr>
              <a:t>- Ты становишься…</a:t>
            </a:r>
            <a:br>
              <a:rPr lang="ru-RU" b="1" dirty="0" smtClean="0">
                <a:solidFill>
                  <a:schemeClr val="accent6"/>
                </a:solidFill>
              </a:rPr>
            </a:br>
            <a:r>
              <a:rPr lang="ru-RU" b="1" dirty="0" smtClean="0">
                <a:solidFill>
                  <a:schemeClr val="accent6"/>
                </a:solidFill>
              </a:rPr>
              <a:t>- Ты такой же,  как…</a:t>
            </a:r>
            <a:br>
              <a:rPr lang="ru-RU" b="1" dirty="0" smtClean="0">
                <a:solidFill>
                  <a:schemeClr val="accent6"/>
                </a:solidFill>
              </a:rPr>
            </a:br>
            <a:r>
              <a:rPr lang="ru-RU" b="1" dirty="0" smtClean="0">
                <a:solidFill>
                  <a:schemeClr val="accent6"/>
                </a:solidFill>
              </a:rPr>
              <a:t>- Отстань, некогда мне…</a:t>
            </a:r>
            <a:br>
              <a:rPr lang="ru-RU" b="1" dirty="0" smtClean="0">
                <a:solidFill>
                  <a:schemeClr val="accent6"/>
                </a:solidFill>
              </a:rPr>
            </a:br>
            <a:r>
              <a:rPr lang="ru-RU" b="1" dirty="0" smtClean="0">
                <a:solidFill>
                  <a:schemeClr val="accent6"/>
                </a:solidFill>
              </a:rPr>
              <a:t>- Почему Лена (Настя, Вася и т.д.) такая, а ты - нет…</a:t>
            </a:r>
          </a:p>
          <a:p>
            <a:pPr>
              <a:buNone/>
            </a:pPr>
            <a:r>
              <a:rPr lang="ru-RU" b="1" dirty="0" smtClean="0">
                <a:solidFill>
                  <a:schemeClr val="accent6"/>
                </a:solidFill>
              </a:rPr>
              <a:t/>
            </a:r>
            <a:br>
              <a:rPr lang="ru-RU" b="1" dirty="0" smtClean="0">
                <a:solidFill>
                  <a:schemeClr val="accent6"/>
                </a:solidFill>
              </a:rPr>
            </a:br>
            <a:r>
              <a:rPr lang="ru-RU" b="1" i="1" u="sng" dirty="0" smtClean="0">
                <a:solidFill>
                  <a:schemeClr val="accent6"/>
                </a:solidFill>
              </a:rPr>
              <a:t>Рекомендуемые фразы для общения</a:t>
            </a:r>
            <a:r>
              <a:rPr lang="ru-RU" b="1" i="1" dirty="0" smtClean="0">
                <a:solidFill>
                  <a:schemeClr val="accent6"/>
                </a:solidFill>
              </a:rPr>
              <a:t>: </a:t>
            </a:r>
            <a:r>
              <a:rPr lang="ru-RU" b="1" dirty="0" smtClean="0">
                <a:solidFill>
                  <a:schemeClr val="accent6"/>
                </a:solidFill>
              </a:rPr>
              <a:t/>
            </a:r>
            <a:br>
              <a:rPr lang="ru-RU" b="1" dirty="0" smtClean="0">
                <a:solidFill>
                  <a:schemeClr val="accent6"/>
                </a:solidFill>
              </a:rPr>
            </a:br>
            <a:endParaRPr lang="ru-RU" b="1" dirty="0" smtClean="0">
              <a:solidFill>
                <a:schemeClr val="accent6"/>
              </a:solidFill>
            </a:endParaRPr>
          </a:p>
          <a:p>
            <a:pPr>
              <a:buFont typeface="Wingdings" pitchFamily="2" charset="2"/>
              <a:buChar char="v"/>
            </a:pPr>
            <a:r>
              <a:rPr lang="ru-RU" b="1" dirty="0" smtClean="0">
                <a:solidFill>
                  <a:schemeClr val="accent6"/>
                </a:solidFill>
              </a:rPr>
              <a:t>- Ты у меня умный, красивый (и т.д.).</a:t>
            </a:r>
            <a:br>
              <a:rPr lang="ru-RU" b="1" dirty="0" smtClean="0">
                <a:solidFill>
                  <a:schemeClr val="accent6"/>
                </a:solidFill>
              </a:rPr>
            </a:br>
            <a:r>
              <a:rPr lang="ru-RU" b="1" dirty="0" smtClean="0">
                <a:solidFill>
                  <a:schemeClr val="accent6"/>
                </a:solidFill>
              </a:rPr>
              <a:t>- Как хорошо, что  у меня есть ты.</a:t>
            </a:r>
            <a:br>
              <a:rPr lang="ru-RU" b="1" dirty="0" smtClean="0">
                <a:solidFill>
                  <a:schemeClr val="accent6"/>
                </a:solidFill>
              </a:rPr>
            </a:br>
            <a:r>
              <a:rPr lang="ru-RU" b="1" dirty="0" smtClean="0">
                <a:solidFill>
                  <a:schemeClr val="accent6"/>
                </a:solidFill>
              </a:rPr>
              <a:t>-Ты у меня молодец.</a:t>
            </a:r>
            <a:br>
              <a:rPr lang="ru-RU" b="1" dirty="0" smtClean="0">
                <a:solidFill>
                  <a:schemeClr val="accent6"/>
                </a:solidFill>
              </a:rPr>
            </a:br>
            <a:r>
              <a:rPr lang="ru-RU" b="1" dirty="0" smtClean="0">
                <a:solidFill>
                  <a:schemeClr val="accent6"/>
                </a:solidFill>
              </a:rPr>
              <a:t>- Я тебя очень люблю.</a:t>
            </a:r>
            <a:br>
              <a:rPr lang="ru-RU" b="1" dirty="0" smtClean="0">
                <a:solidFill>
                  <a:schemeClr val="accent6"/>
                </a:solidFill>
              </a:rPr>
            </a:br>
            <a:r>
              <a:rPr lang="ru-RU" b="1" dirty="0" smtClean="0">
                <a:solidFill>
                  <a:schemeClr val="accent6"/>
                </a:solidFill>
              </a:rPr>
              <a:t>- Как хорошо ты это сделал, научи и меня этому.</a:t>
            </a:r>
            <a:br>
              <a:rPr lang="ru-RU" b="1" dirty="0" smtClean="0">
                <a:solidFill>
                  <a:schemeClr val="accent6"/>
                </a:solidFill>
              </a:rPr>
            </a:br>
            <a:r>
              <a:rPr lang="ru-RU" b="1" dirty="0" smtClean="0">
                <a:solidFill>
                  <a:schemeClr val="accent6"/>
                </a:solidFill>
              </a:rPr>
              <a:t>- Спасибо тебе, я тебе очень благодарна.</a:t>
            </a:r>
            <a:br>
              <a:rPr lang="ru-RU" b="1" dirty="0" smtClean="0">
                <a:solidFill>
                  <a:schemeClr val="accent6"/>
                </a:solidFill>
              </a:rPr>
            </a:br>
            <a:r>
              <a:rPr lang="ru-RU" b="1" dirty="0" smtClean="0">
                <a:solidFill>
                  <a:schemeClr val="accent6"/>
                </a:solidFill>
              </a:rPr>
              <a:t>- Если бы не ты, я бы никогда с этим не справился.</a:t>
            </a:r>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7030A0"/>
                </a:solidFill>
              </a:rPr>
              <a:t>Важнейшие рекомендации родителям </a:t>
            </a:r>
            <a:endParaRPr lang="ru-RU" dirty="0">
              <a:solidFill>
                <a:srgbClr val="7030A0"/>
              </a:solidFill>
            </a:endParaRPr>
          </a:p>
        </p:txBody>
      </p:sp>
      <p:sp>
        <p:nvSpPr>
          <p:cNvPr id="3" name="Содержимое 2"/>
          <p:cNvSpPr>
            <a:spLocks noGrp="1"/>
          </p:cNvSpPr>
          <p:nvPr>
            <p:ph idx="1"/>
          </p:nvPr>
        </p:nvSpPr>
        <p:spPr>
          <a:xfrm>
            <a:off x="304800" y="1484784"/>
            <a:ext cx="8686800" cy="4595341"/>
          </a:xfrm>
        </p:spPr>
        <p:txBody>
          <a:bodyPr>
            <a:normAutofit lnSpcReduction="10000"/>
          </a:bodyPr>
          <a:lstStyle/>
          <a:p>
            <a:pPr>
              <a:buNone/>
            </a:pPr>
            <a:endParaRPr lang="ru-RU" dirty="0" smtClean="0"/>
          </a:p>
          <a:p>
            <a:pPr algn="just">
              <a:buFont typeface="Wingdings" pitchFamily="2" charset="2"/>
              <a:buChar char="q"/>
            </a:pPr>
            <a:r>
              <a:rPr lang="ru-RU" b="1" dirty="0" smtClean="0">
                <a:solidFill>
                  <a:srgbClr val="7030A0"/>
                </a:solidFill>
              </a:rPr>
              <a:t>Уважаемые родители, пожалуйста, помогайте своим детям преодолевать  адаптационный период.</a:t>
            </a:r>
          </a:p>
          <a:p>
            <a:pPr algn="just">
              <a:buFont typeface="Wingdings" pitchFamily="2" charset="2"/>
              <a:buChar char="q"/>
            </a:pPr>
            <a:r>
              <a:rPr lang="ru-RU" b="1" dirty="0" smtClean="0">
                <a:solidFill>
                  <a:srgbClr val="7030A0"/>
                </a:solidFill>
              </a:rPr>
              <a:t>Пожалуйста, оказывайте своим детям поддержку.</a:t>
            </a:r>
          </a:p>
          <a:p>
            <a:pPr algn="just">
              <a:buFont typeface="Wingdings" pitchFamily="2" charset="2"/>
              <a:buChar char="q"/>
            </a:pPr>
            <a:r>
              <a:rPr lang="ru-RU" b="1" dirty="0" smtClean="0">
                <a:solidFill>
                  <a:srgbClr val="7030A0"/>
                </a:solidFill>
              </a:rPr>
              <a:t>Пожалуйста, постарайтесь обеспечить своему ребёнку достойные условия проживания и обучения.</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solidFill>
                  <a:schemeClr val="accent6"/>
                </a:solidFill>
              </a:rPr>
              <a:t>Изменение условий жизни и деятельности ребёнка при поступлении в школу</a:t>
            </a:r>
            <a:endParaRPr lang="ru-RU" sz="2800" b="1" dirty="0">
              <a:solidFill>
                <a:schemeClr val="accent6"/>
              </a:solidFill>
            </a:endParaRPr>
          </a:p>
        </p:txBody>
      </p:sp>
      <p:sp>
        <p:nvSpPr>
          <p:cNvPr id="3" name="Содержимое 2"/>
          <p:cNvSpPr>
            <a:spLocks noGrp="1"/>
          </p:cNvSpPr>
          <p:nvPr>
            <p:ph idx="1"/>
          </p:nvPr>
        </p:nvSpPr>
        <p:spPr>
          <a:xfrm>
            <a:off x="304800" y="1772816"/>
            <a:ext cx="8686800" cy="4307309"/>
          </a:xfrm>
        </p:spPr>
        <p:txBody>
          <a:bodyPr>
            <a:normAutofit fontScale="62500" lnSpcReduction="20000"/>
          </a:bodyPr>
          <a:lstStyle/>
          <a:p>
            <a:pPr algn="just">
              <a:buFont typeface="Wingdings" pitchFamily="2" charset="2"/>
              <a:buChar char="Ø"/>
            </a:pPr>
            <a:r>
              <a:rPr lang="ru-RU" b="1" dirty="0" smtClean="0">
                <a:solidFill>
                  <a:schemeClr val="accent6">
                    <a:lumMod val="75000"/>
                  </a:schemeClr>
                </a:solidFill>
              </a:rPr>
              <a:t>При поступлении в школу коренным образом изменяются условия жизни и деятельности ребенка, ведущей деятельностью становится </a:t>
            </a:r>
            <a:r>
              <a:rPr lang="ru-RU" b="1" u="sng" dirty="0" smtClean="0">
                <a:solidFill>
                  <a:schemeClr val="accent6">
                    <a:lumMod val="75000"/>
                  </a:schemeClr>
                </a:solidFill>
              </a:rPr>
              <a:t>учебная деятельность</a:t>
            </a:r>
            <a:r>
              <a:rPr lang="ru-RU" b="1" dirty="0" smtClean="0">
                <a:solidFill>
                  <a:schemeClr val="accent6">
                    <a:lumMod val="75000"/>
                  </a:schemeClr>
                </a:solidFill>
              </a:rPr>
              <a:t>. </a:t>
            </a:r>
          </a:p>
          <a:p>
            <a:pPr algn="just">
              <a:buFont typeface="Wingdings" pitchFamily="2" charset="2"/>
              <a:buChar char="Ø"/>
            </a:pPr>
            <a:r>
              <a:rPr lang="ru-RU" b="1" dirty="0" smtClean="0">
                <a:solidFill>
                  <a:schemeClr val="accent6">
                    <a:lumMod val="75000"/>
                  </a:schemeClr>
                </a:solidFill>
              </a:rPr>
              <a:t>Режим школьных занятий требует </a:t>
            </a:r>
            <a:r>
              <a:rPr lang="ru-RU" b="1" u="sng" dirty="0" smtClean="0">
                <a:solidFill>
                  <a:schemeClr val="accent6">
                    <a:lumMod val="75000"/>
                  </a:schemeClr>
                </a:solidFill>
              </a:rPr>
              <a:t>гораздо более высокого</a:t>
            </a:r>
            <a:r>
              <a:rPr lang="ru-RU" b="1" dirty="0" smtClean="0">
                <a:solidFill>
                  <a:schemeClr val="accent6">
                    <a:lumMod val="75000"/>
                  </a:schemeClr>
                </a:solidFill>
              </a:rPr>
              <a:t>, чем в дошкольном детстве, </a:t>
            </a:r>
            <a:r>
              <a:rPr lang="ru-RU" b="1" u="sng" dirty="0" smtClean="0">
                <a:solidFill>
                  <a:schemeClr val="accent6">
                    <a:lumMod val="75000"/>
                  </a:schemeClr>
                </a:solidFill>
              </a:rPr>
              <a:t>уровня поведения</a:t>
            </a:r>
            <a:r>
              <a:rPr lang="ru-RU" b="1" dirty="0" smtClean="0">
                <a:solidFill>
                  <a:schemeClr val="accent6">
                    <a:lumMod val="75000"/>
                  </a:schemeClr>
                </a:solidFill>
              </a:rPr>
              <a:t>. Необходимость налаживать и поддерживать взаимоотношения с педагогами и сверстниками в ходе совместной деятельности требует </a:t>
            </a:r>
            <a:r>
              <a:rPr lang="ru-RU" b="1" u="sng" dirty="0" smtClean="0">
                <a:solidFill>
                  <a:schemeClr val="accent6">
                    <a:lumMod val="75000"/>
                  </a:schemeClr>
                </a:solidFill>
              </a:rPr>
              <a:t>развитых навыков общения</a:t>
            </a:r>
            <a:r>
              <a:rPr lang="ru-RU" b="1" dirty="0" smtClean="0">
                <a:solidFill>
                  <a:schemeClr val="accent6">
                    <a:lumMod val="75000"/>
                  </a:schemeClr>
                </a:solidFill>
              </a:rPr>
              <a:t>. </a:t>
            </a:r>
          </a:p>
          <a:p>
            <a:pPr algn="just">
              <a:buFont typeface="Wingdings" pitchFamily="2" charset="2"/>
              <a:buChar char="Ø"/>
            </a:pPr>
            <a:r>
              <a:rPr lang="ru-RU" b="1" dirty="0" smtClean="0">
                <a:solidFill>
                  <a:schemeClr val="accent6">
                    <a:lumMod val="75000"/>
                  </a:schemeClr>
                </a:solidFill>
              </a:rPr>
              <a:t>В этой связи особую важность приобретает </a:t>
            </a:r>
            <a:r>
              <a:rPr lang="ru-RU" b="1" u="sng" dirty="0" smtClean="0">
                <a:solidFill>
                  <a:schemeClr val="accent6">
                    <a:lumMod val="75000"/>
                  </a:schemeClr>
                </a:solidFill>
              </a:rPr>
              <a:t>готовность к школьному обучению</a:t>
            </a:r>
            <a:r>
              <a:rPr lang="ru-RU" b="1" dirty="0" smtClean="0">
                <a:solidFill>
                  <a:schemeClr val="accent6">
                    <a:lumMod val="75000"/>
                  </a:schemeClr>
                </a:solidFill>
              </a:rPr>
              <a:t>, которая должна быть сформирована у старших дошкольников. </a:t>
            </a:r>
          </a:p>
          <a:p>
            <a:pPr algn="just">
              <a:buFont typeface="Wingdings" pitchFamily="2" charset="2"/>
              <a:buChar char="Ø"/>
            </a:pPr>
            <a:r>
              <a:rPr lang="ru-RU" b="1" dirty="0" smtClean="0">
                <a:solidFill>
                  <a:schemeClr val="accent6">
                    <a:lumMod val="75000"/>
                  </a:schemeClr>
                </a:solidFill>
              </a:rPr>
              <a:t>Дети, имеющие </a:t>
            </a:r>
            <a:r>
              <a:rPr lang="ru-RU" b="1" u="sng" dirty="0" smtClean="0">
                <a:solidFill>
                  <a:schemeClr val="accent6">
                    <a:lumMod val="75000"/>
                  </a:schemeClr>
                </a:solidFill>
              </a:rPr>
              <a:t>достаточный опыт общения, с развитой речью, сформированными познавательными мотивами и умением произвольно-волевой регуляции поведения</a:t>
            </a:r>
            <a:r>
              <a:rPr lang="ru-RU" b="1" dirty="0" smtClean="0">
                <a:solidFill>
                  <a:schemeClr val="accent6">
                    <a:lumMod val="75000"/>
                  </a:schemeClr>
                </a:solidFill>
              </a:rPr>
              <a:t>, легко адаптируются к школьным условиям.</a:t>
            </a:r>
          </a:p>
          <a:p>
            <a:pPr>
              <a:buNone/>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endParaRPr lang="ru-RU" dirty="0" smtClean="0"/>
          </a:p>
          <a:p>
            <a:pPr algn="ctr">
              <a:buNone/>
            </a:pPr>
            <a:endParaRPr lang="ru-RU" dirty="0" smtClean="0"/>
          </a:p>
          <a:p>
            <a:pPr algn="ctr">
              <a:buNone/>
            </a:pPr>
            <a:endParaRPr lang="ru-RU" dirty="0" smtClean="0"/>
          </a:p>
          <a:p>
            <a:pPr algn="ctr">
              <a:buNone/>
            </a:pPr>
            <a:r>
              <a:rPr lang="ru-RU" b="1" dirty="0" smtClean="0">
                <a:solidFill>
                  <a:schemeClr val="accent5">
                    <a:lumMod val="75000"/>
                  </a:schemeClr>
                </a:solidFill>
              </a:rPr>
              <a:t>СПАСИБО ЗА ВНИМАНИЕ!</a:t>
            </a:r>
            <a:endParaRPr lang="ru-RU" b="1" dirty="0">
              <a:solidFill>
                <a:schemeClr val="accent5">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70C0"/>
                </a:solidFill>
              </a:rPr>
              <a:t>ЭТАПЫ ШКОЛЬНОЙ АДАПТАЦИИ</a:t>
            </a:r>
            <a:endParaRPr lang="ru-RU" b="1" dirty="0">
              <a:solidFill>
                <a:srgbClr val="0070C0"/>
              </a:solidFill>
            </a:endParaRPr>
          </a:p>
        </p:txBody>
      </p:sp>
      <p:sp>
        <p:nvSpPr>
          <p:cNvPr id="3" name="Содержимое 2"/>
          <p:cNvSpPr>
            <a:spLocks noGrp="1"/>
          </p:cNvSpPr>
          <p:nvPr>
            <p:ph idx="1"/>
          </p:nvPr>
        </p:nvSpPr>
        <p:spPr/>
        <p:txBody>
          <a:bodyPr>
            <a:normAutofit fontScale="32500" lnSpcReduction="20000"/>
          </a:bodyPr>
          <a:lstStyle/>
          <a:p>
            <a:pPr algn="just">
              <a:buFont typeface="Wingdings" pitchFamily="2" charset="2"/>
              <a:buChar char="v"/>
            </a:pPr>
            <a:r>
              <a:rPr lang="ru-RU" sz="4300" b="1" dirty="0" smtClean="0">
                <a:solidFill>
                  <a:srgbClr val="0070C0"/>
                </a:solidFill>
              </a:rPr>
              <a:t>Процесс физиологической адаптации ребёнка к школе можно разделить на несколько этапов, каждый из которых имеет свои особенности и характеризуется различной степенью напряжения функциональных систем организма.</a:t>
            </a:r>
          </a:p>
          <a:p>
            <a:pPr algn="just">
              <a:buFont typeface="Wingdings" pitchFamily="2" charset="2"/>
              <a:buChar char="v"/>
            </a:pPr>
            <a:r>
              <a:rPr lang="ru-RU" sz="4300" b="1" u="sng" dirty="0" smtClean="0">
                <a:solidFill>
                  <a:srgbClr val="0070C0"/>
                </a:solidFill>
              </a:rPr>
              <a:t>1 этап</a:t>
            </a:r>
            <a:r>
              <a:rPr lang="ru-RU" sz="4300" b="1" dirty="0" smtClean="0">
                <a:solidFill>
                  <a:srgbClr val="0070C0"/>
                </a:solidFill>
              </a:rPr>
              <a:t> – это  ориентировочный, когда в ответ на весь комплекс новых воздействий, связанных с началом систематического обучения, отвечают бурной реакцией и значительным напряжением практически все системы организма. Эта «физиологическая буря» длится достаточно долго – 3 недели.</a:t>
            </a:r>
          </a:p>
          <a:p>
            <a:pPr algn="just">
              <a:buFont typeface="Wingdings" pitchFamily="2" charset="2"/>
              <a:buChar char="v"/>
            </a:pPr>
            <a:r>
              <a:rPr lang="ru-RU" sz="4300" b="1" u="sng" dirty="0" smtClean="0">
                <a:solidFill>
                  <a:srgbClr val="0070C0"/>
                </a:solidFill>
              </a:rPr>
              <a:t>2 этап</a:t>
            </a:r>
            <a:r>
              <a:rPr lang="ru-RU" sz="4300" b="1" dirty="0" smtClean="0">
                <a:solidFill>
                  <a:srgbClr val="0070C0"/>
                </a:solidFill>
              </a:rPr>
              <a:t> – неустойчивое приспособление, когда организм ищет и находит какие-то оптимальные (или близкие к оптимальным) варианты реакций на эти воздействия. Продолжается данный период около 2 недель.</a:t>
            </a:r>
          </a:p>
          <a:p>
            <a:pPr algn="just">
              <a:buFont typeface="Wingdings" pitchFamily="2" charset="2"/>
              <a:buChar char="v"/>
            </a:pPr>
            <a:r>
              <a:rPr lang="ru-RU" sz="4300" b="1" u="sng" dirty="0" smtClean="0">
                <a:solidFill>
                  <a:srgbClr val="0070C0"/>
                </a:solidFill>
              </a:rPr>
              <a:t>3 этап</a:t>
            </a:r>
            <a:r>
              <a:rPr lang="ru-RU" sz="4300" b="1" dirty="0" smtClean="0">
                <a:solidFill>
                  <a:srgbClr val="0070C0"/>
                </a:solidFill>
              </a:rPr>
              <a:t> – это период относительно устойчивого приспособления, когда организм находит наиболее подходящие варианты реагирования на нагрузку, требующие меньшего напряжения всех систем. Какую бы работу ни выполнял школьник, будь то умственная работа по усвоению новых знаний, статическая нагрузка, которую испытывает организм при вынужденной «сидячей» позе, или психологическая нагрузка общения в большом  коллективе, организм, вернее, каждая из его систем, должен отреагировать своим напряжением, своей работой.</a:t>
            </a:r>
          </a:p>
          <a:p>
            <a:pPr algn="just">
              <a:buFont typeface="Wingdings" pitchFamily="2" charset="2"/>
              <a:buChar char="v"/>
            </a:pPr>
            <a:r>
              <a:rPr lang="ru-RU" sz="4300" b="1" dirty="0" smtClean="0">
                <a:solidFill>
                  <a:srgbClr val="0070C0"/>
                </a:solidFill>
              </a:rPr>
              <a:t>Поэтому,  чем большее напряжение будет «выдавать» каждая система, тем больше ресурсов израсходует организм. А мы знаем, что возможности детского организма далеко не безграничны, а длительное напряжение и связанное с ним утомление и переутомление могут стоить организму ребёнка здоровья. Продолжительность данного этапа – 1 неделя.</a:t>
            </a:r>
          </a:p>
          <a:p>
            <a:pPr algn="just">
              <a:buFont typeface="Wingdings" pitchFamily="2" charset="2"/>
              <a:buChar char="v"/>
            </a:pPr>
            <a:r>
              <a:rPr lang="ru-RU" sz="4300" b="1" u="sng" dirty="0" smtClean="0">
                <a:solidFill>
                  <a:srgbClr val="0070C0"/>
                </a:solidFill>
              </a:rPr>
              <a:t>Продолжительность всех 3 фаз адаптации приблизительно шесть недель, т.е. этот период продолжается до 10-15 октября, а наиболее сложными являются  1-4 недели.</a:t>
            </a:r>
          </a:p>
          <a:p>
            <a:pPr>
              <a:buNone/>
            </a:pPr>
            <a:endParaRPr lang="ru-RU" b="1"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7030A0"/>
                </a:solidFill>
              </a:rPr>
              <a:t>Уровни адаптации детей к школе</a:t>
            </a:r>
            <a:endParaRPr lang="ru-RU" b="1" dirty="0">
              <a:solidFill>
                <a:srgbClr val="7030A0"/>
              </a:solidFill>
            </a:endParaRPr>
          </a:p>
        </p:txBody>
      </p:sp>
      <p:sp>
        <p:nvSpPr>
          <p:cNvPr id="3" name="Содержимое 2"/>
          <p:cNvSpPr>
            <a:spLocks noGrp="1"/>
          </p:cNvSpPr>
          <p:nvPr>
            <p:ph idx="1"/>
          </p:nvPr>
        </p:nvSpPr>
        <p:spPr/>
        <p:txBody>
          <a:bodyPr>
            <a:noAutofit/>
          </a:bodyPr>
          <a:lstStyle/>
          <a:p>
            <a:pPr algn="just">
              <a:buNone/>
            </a:pPr>
            <a:r>
              <a:rPr lang="ru-RU" sz="1800" b="1" dirty="0" smtClean="0">
                <a:solidFill>
                  <a:srgbClr val="0070C0"/>
                </a:solidFill>
              </a:rPr>
              <a:t>Физический и психологический компонент</a:t>
            </a:r>
          </a:p>
          <a:p>
            <a:pPr algn="just">
              <a:buNone/>
            </a:pPr>
            <a:r>
              <a:rPr lang="ru-RU" sz="1800" b="1" u="sng" dirty="0" smtClean="0">
                <a:solidFill>
                  <a:srgbClr val="0070C0"/>
                </a:solidFill>
              </a:rPr>
              <a:t>Психологами выделено 3 уровня адаптации детей к школе</a:t>
            </a:r>
          </a:p>
          <a:p>
            <a:pPr algn="just">
              <a:buNone/>
            </a:pPr>
            <a:r>
              <a:rPr lang="ru-RU" sz="1800" b="1" u="sng" dirty="0" smtClean="0">
                <a:solidFill>
                  <a:srgbClr val="0070C0"/>
                </a:solidFill>
              </a:rPr>
              <a:t>   Высокий уровень</a:t>
            </a:r>
          </a:p>
          <a:p>
            <a:pPr algn="just">
              <a:buFont typeface="Wingdings" pitchFamily="2" charset="2"/>
              <a:buChar char="Ø"/>
            </a:pPr>
            <a:r>
              <a:rPr lang="ru-RU" sz="1800" b="1" dirty="0" smtClean="0">
                <a:solidFill>
                  <a:srgbClr val="0070C0"/>
                </a:solidFill>
              </a:rPr>
              <a:t>обучающийся положительно относится к школе, предъявляемые требования воспринимает адекватно;</a:t>
            </a:r>
          </a:p>
          <a:p>
            <a:pPr algn="just">
              <a:buFont typeface="Wingdings" pitchFamily="2" charset="2"/>
              <a:buChar char="Ø"/>
            </a:pPr>
            <a:r>
              <a:rPr lang="ru-RU" sz="1800" b="1" dirty="0" smtClean="0">
                <a:solidFill>
                  <a:srgbClr val="0070C0"/>
                </a:solidFill>
              </a:rPr>
              <a:t>учебный материал усваивает легко, глубоко и полно, успешно решает усложненные задачи;</a:t>
            </a:r>
          </a:p>
          <a:p>
            <a:pPr algn="just">
              <a:buFont typeface="Wingdings" pitchFamily="2" charset="2"/>
              <a:buChar char="Ø"/>
            </a:pPr>
            <a:r>
              <a:rPr lang="ru-RU" sz="1800" b="1" dirty="0" smtClean="0">
                <a:solidFill>
                  <a:srgbClr val="0070C0"/>
                </a:solidFill>
              </a:rPr>
              <a:t>внимательно слушает учителя;</a:t>
            </a:r>
          </a:p>
          <a:p>
            <a:pPr algn="just">
              <a:buFont typeface="Wingdings" pitchFamily="2" charset="2"/>
              <a:buChar char="Ø"/>
            </a:pPr>
            <a:r>
              <a:rPr lang="ru-RU" sz="1800" b="1" dirty="0" smtClean="0">
                <a:solidFill>
                  <a:srgbClr val="0070C0"/>
                </a:solidFill>
              </a:rPr>
              <a:t>выполняет поручения без внешнего контроля;</a:t>
            </a:r>
          </a:p>
          <a:p>
            <a:pPr algn="just">
              <a:buFont typeface="Wingdings" pitchFamily="2" charset="2"/>
              <a:buChar char="Ø"/>
            </a:pPr>
            <a:r>
              <a:rPr lang="ru-RU" sz="1800" b="1" dirty="0" smtClean="0">
                <a:solidFill>
                  <a:srgbClr val="0070C0"/>
                </a:solidFill>
              </a:rPr>
              <a:t>проявляет большой интерес к самостоятельной учебной работе (всегда готовится ко всем урокам);</a:t>
            </a:r>
          </a:p>
          <a:p>
            <a:pPr algn="just">
              <a:buFont typeface="Wingdings" pitchFamily="2" charset="2"/>
              <a:buChar char="Ø"/>
            </a:pPr>
            <a:r>
              <a:rPr lang="ru-RU" sz="1800" b="1" dirty="0" smtClean="0">
                <a:solidFill>
                  <a:srgbClr val="0070C0"/>
                </a:solidFill>
              </a:rPr>
              <a:t>общественные поручения выполняет охотно и добросовестно;</a:t>
            </a:r>
          </a:p>
          <a:p>
            <a:pPr algn="just">
              <a:buFont typeface="Wingdings" pitchFamily="2" charset="2"/>
              <a:buChar char="Ø"/>
            </a:pPr>
            <a:r>
              <a:rPr lang="ru-RU" sz="1800" b="1" dirty="0" smtClean="0">
                <a:solidFill>
                  <a:srgbClr val="0070C0"/>
                </a:solidFill>
              </a:rPr>
              <a:t>занимает в классе благоприятное статусное положение.</a:t>
            </a:r>
          </a:p>
          <a:p>
            <a:pPr>
              <a:buNone/>
            </a:pPr>
            <a:endParaRPr lang="ru-RU"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7030A0"/>
                </a:solidFill>
              </a:rPr>
              <a:t>Уровни адаптации детей к школе</a:t>
            </a:r>
            <a:endParaRPr lang="ru-RU" dirty="0">
              <a:solidFill>
                <a:srgbClr val="7030A0"/>
              </a:solidFill>
            </a:endParaRPr>
          </a:p>
        </p:txBody>
      </p:sp>
      <p:sp>
        <p:nvSpPr>
          <p:cNvPr id="3" name="Содержимое 2"/>
          <p:cNvSpPr>
            <a:spLocks noGrp="1"/>
          </p:cNvSpPr>
          <p:nvPr>
            <p:ph idx="1"/>
          </p:nvPr>
        </p:nvSpPr>
        <p:spPr/>
        <p:txBody>
          <a:bodyPr>
            <a:normAutofit fontScale="55000" lnSpcReduction="20000"/>
          </a:bodyPr>
          <a:lstStyle/>
          <a:p>
            <a:pPr algn="just">
              <a:buNone/>
            </a:pPr>
            <a:r>
              <a:rPr lang="ru-RU" b="1" u="sng" dirty="0" smtClean="0">
                <a:solidFill>
                  <a:srgbClr val="7030A0"/>
                </a:solidFill>
              </a:rPr>
              <a:t>Средний уровень</a:t>
            </a:r>
          </a:p>
          <a:p>
            <a:pPr algn="just">
              <a:buNone/>
            </a:pPr>
            <a:endParaRPr lang="ru-RU" dirty="0" smtClean="0">
              <a:solidFill>
                <a:srgbClr val="7030A0"/>
              </a:solidFill>
            </a:endParaRPr>
          </a:p>
          <a:p>
            <a:pPr algn="just">
              <a:buFont typeface="Wingdings" pitchFamily="2" charset="2"/>
              <a:buChar char="§"/>
            </a:pPr>
            <a:r>
              <a:rPr lang="ru-RU" b="1" dirty="0" smtClean="0">
                <a:solidFill>
                  <a:srgbClr val="7030A0"/>
                </a:solidFill>
              </a:rPr>
              <a:t>обучающийся положительно относится к школе, ее посещение не вызывает отрицательных переживаний;</a:t>
            </a:r>
          </a:p>
          <a:p>
            <a:pPr algn="just">
              <a:buFont typeface="Wingdings" pitchFamily="2" charset="2"/>
              <a:buChar char="§"/>
            </a:pPr>
            <a:r>
              <a:rPr lang="ru-RU" b="1" dirty="0" smtClean="0">
                <a:solidFill>
                  <a:srgbClr val="7030A0"/>
                </a:solidFill>
              </a:rPr>
              <a:t>школьник понимает учебный материал, если учитель объясняет его подробно и наглядно;</a:t>
            </a:r>
          </a:p>
          <a:p>
            <a:pPr algn="just">
              <a:buFont typeface="Wingdings" pitchFamily="2" charset="2"/>
              <a:buChar char="§"/>
            </a:pPr>
            <a:r>
              <a:rPr lang="ru-RU" b="1" dirty="0" smtClean="0">
                <a:solidFill>
                  <a:srgbClr val="7030A0"/>
                </a:solidFill>
              </a:rPr>
              <a:t>усваивает основное содержание учебных программ, самостоятельно решает типовые задачи;</a:t>
            </a:r>
          </a:p>
          <a:p>
            <a:pPr algn="just">
              <a:buFont typeface="Wingdings" pitchFamily="2" charset="2"/>
              <a:buChar char="§"/>
            </a:pPr>
            <a:r>
              <a:rPr lang="ru-RU" b="1" dirty="0" smtClean="0">
                <a:solidFill>
                  <a:srgbClr val="7030A0"/>
                </a:solidFill>
              </a:rPr>
              <a:t>сосредоточен и внимателен при выполнении заданий, поручений, указаний взрослого, но при условии контроля с его стороны;</a:t>
            </a:r>
          </a:p>
          <a:p>
            <a:pPr algn="just">
              <a:buFont typeface="Wingdings" pitchFamily="2" charset="2"/>
              <a:buChar char="§"/>
            </a:pPr>
            <a:r>
              <a:rPr lang="ru-RU" b="1" dirty="0" smtClean="0">
                <a:solidFill>
                  <a:srgbClr val="7030A0"/>
                </a:solidFill>
              </a:rPr>
              <a:t>бывает сосредоточен только тогда, когда занят чем-то для него интересным;</a:t>
            </a:r>
          </a:p>
          <a:p>
            <a:pPr algn="just">
              <a:buFont typeface="Wingdings" pitchFamily="2" charset="2"/>
              <a:buChar char="§"/>
            </a:pPr>
            <a:r>
              <a:rPr lang="ru-RU" b="1" dirty="0" smtClean="0">
                <a:solidFill>
                  <a:srgbClr val="7030A0"/>
                </a:solidFill>
              </a:rPr>
              <a:t>готовится к урокам и выполняет домашние задания почти всегда;</a:t>
            </a:r>
          </a:p>
          <a:p>
            <a:pPr algn="just">
              <a:buFont typeface="Wingdings" pitchFamily="2" charset="2"/>
              <a:buChar char="§"/>
            </a:pPr>
            <a:r>
              <a:rPr lang="ru-RU" b="1" dirty="0" smtClean="0">
                <a:solidFill>
                  <a:srgbClr val="7030A0"/>
                </a:solidFill>
              </a:rPr>
              <a:t>общественные поручения выполняет добросовестно;</a:t>
            </a:r>
          </a:p>
          <a:p>
            <a:pPr algn="just">
              <a:buFont typeface="Wingdings" pitchFamily="2" charset="2"/>
              <a:buChar char="§"/>
            </a:pPr>
            <a:r>
              <a:rPr lang="ru-RU" b="1" dirty="0" smtClean="0">
                <a:solidFill>
                  <a:srgbClr val="7030A0"/>
                </a:solidFill>
              </a:rPr>
              <a:t>дружит со многими одноклассниками.</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B050"/>
                </a:solidFill>
              </a:rPr>
              <a:t>Уровни адаптации детей к школе</a:t>
            </a:r>
            <a:endParaRPr lang="ru-RU" dirty="0">
              <a:solidFill>
                <a:srgbClr val="00B050"/>
              </a:solidFill>
            </a:endParaRPr>
          </a:p>
        </p:txBody>
      </p:sp>
      <p:sp>
        <p:nvSpPr>
          <p:cNvPr id="3" name="Содержимое 2"/>
          <p:cNvSpPr>
            <a:spLocks noGrp="1"/>
          </p:cNvSpPr>
          <p:nvPr>
            <p:ph idx="1"/>
          </p:nvPr>
        </p:nvSpPr>
        <p:spPr/>
        <p:txBody>
          <a:bodyPr>
            <a:normAutofit fontScale="40000" lnSpcReduction="20000"/>
          </a:bodyPr>
          <a:lstStyle/>
          <a:p>
            <a:pPr>
              <a:buNone/>
            </a:pPr>
            <a:r>
              <a:rPr lang="ru-RU" sz="3800" b="1" u="sng" dirty="0" smtClean="0">
                <a:solidFill>
                  <a:srgbClr val="00B050"/>
                </a:solidFill>
              </a:rPr>
              <a:t>Низкий уровень</a:t>
            </a:r>
          </a:p>
          <a:p>
            <a:pPr>
              <a:buNone/>
            </a:pPr>
            <a:endParaRPr lang="ru-RU" sz="3800" b="1" dirty="0" smtClean="0">
              <a:solidFill>
                <a:srgbClr val="00B050"/>
              </a:solidFill>
            </a:endParaRPr>
          </a:p>
          <a:p>
            <a:endParaRPr lang="ru-RU" sz="3800" b="1" dirty="0" smtClean="0">
              <a:solidFill>
                <a:srgbClr val="00B050"/>
              </a:solidFill>
            </a:endParaRPr>
          </a:p>
          <a:p>
            <a:pPr algn="just">
              <a:buFont typeface="Wingdings" pitchFamily="2" charset="2"/>
              <a:buChar char="q"/>
            </a:pPr>
            <a:r>
              <a:rPr lang="ru-RU" sz="3800" b="1" dirty="0" smtClean="0">
                <a:solidFill>
                  <a:srgbClr val="00B050"/>
                </a:solidFill>
              </a:rPr>
              <a:t>обучающийся отрицательно или индифферентно (равнодушно) относится к школе;</a:t>
            </a:r>
          </a:p>
          <a:p>
            <a:pPr algn="just">
              <a:buFont typeface="Wingdings" pitchFamily="2" charset="2"/>
              <a:buChar char="q"/>
            </a:pPr>
            <a:r>
              <a:rPr lang="ru-RU" sz="3800" b="1" dirty="0" smtClean="0">
                <a:solidFill>
                  <a:srgbClr val="00B050"/>
                </a:solidFill>
              </a:rPr>
              <a:t>нередко жалуется на здоровье, доминирует подавленное настроение;</a:t>
            </a:r>
          </a:p>
          <a:p>
            <a:pPr algn="just">
              <a:buFont typeface="Wingdings" pitchFamily="2" charset="2"/>
              <a:buChar char="q"/>
            </a:pPr>
            <a:r>
              <a:rPr lang="ru-RU" sz="3800" b="1" dirty="0" smtClean="0">
                <a:solidFill>
                  <a:srgbClr val="00B050"/>
                </a:solidFill>
              </a:rPr>
              <a:t>наблюдаются систематические нарушения дисциплины;</a:t>
            </a:r>
          </a:p>
          <a:p>
            <a:pPr algn="just">
              <a:buFont typeface="Wingdings" pitchFamily="2" charset="2"/>
              <a:buChar char="q"/>
            </a:pPr>
            <a:r>
              <a:rPr lang="ru-RU" sz="3800" b="1" dirty="0" smtClean="0">
                <a:solidFill>
                  <a:srgbClr val="00B050"/>
                </a:solidFill>
              </a:rPr>
              <a:t>школьный материал усваивает фрагментарно;</a:t>
            </a:r>
          </a:p>
          <a:p>
            <a:pPr algn="just">
              <a:buFont typeface="Wingdings" pitchFamily="2" charset="2"/>
              <a:buChar char="q"/>
            </a:pPr>
            <a:r>
              <a:rPr lang="ru-RU" sz="3800" b="1" dirty="0" smtClean="0">
                <a:solidFill>
                  <a:srgbClr val="00B050"/>
                </a:solidFill>
              </a:rPr>
              <a:t>самостоятельная работа с учебником затруднена;</a:t>
            </a:r>
          </a:p>
          <a:p>
            <a:pPr algn="just">
              <a:buFont typeface="Wingdings" pitchFamily="2" charset="2"/>
              <a:buChar char="q"/>
            </a:pPr>
            <a:r>
              <a:rPr lang="ru-RU" sz="3800" b="1" dirty="0" smtClean="0">
                <a:solidFill>
                  <a:srgbClr val="00B050"/>
                </a:solidFill>
              </a:rPr>
              <a:t>при выполнении самостоятельных учебных заданий не проявляет интереса;</a:t>
            </a:r>
          </a:p>
          <a:p>
            <a:pPr algn="just">
              <a:buFont typeface="Wingdings" pitchFamily="2" charset="2"/>
              <a:buChar char="q"/>
            </a:pPr>
            <a:r>
              <a:rPr lang="ru-RU" sz="3800" b="1" dirty="0" smtClean="0">
                <a:solidFill>
                  <a:srgbClr val="00B050"/>
                </a:solidFill>
              </a:rPr>
              <a:t>к урокам готовится нерегулярно, за ним необходим постоянный контроль, систематические напоминания и побуждения со стороны учителя и родителей;</a:t>
            </a:r>
          </a:p>
          <a:p>
            <a:pPr algn="just">
              <a:buFont typeface="Wingdings" pitchFamily="2" charset="2"/>
              <a:buChar char="q"/>
            </a:pPr>
            <a:r>
              <a:rPr lang="ru-RU" sz="3800" b="1" dirty="0" smtClean="0">
                <a:solidFill>
                  <a:srgbClr val="00B050"/>
                </a:solidFill>
              </a:rPr>
              <a:t>сохраняется работоспособность и внимание при удлинённых паузах для отдыха;</a:t>
            </a:r>
          </a:p>
          <a:p>
            <a:pPr algn="just">
              <a:buFont typeface="Wingdings" pitchFamily="2" charset="2"/>
              <a:buChar char="q"/>
            </a:pPr>
            <a:r>
              <a:rPr lang="ru-RU" sz="3800" b="1" dirty="0" smtClean="0">
                <a:solidFill>
                  <a:srgbClr val="00B050"/>
                </a:solidFill>
              </a:rPr>
              <a:t>для понимания нового и решения задач по образцу требует значительной учебной помощи педагогов;</a:t>
            </a:r>
          </a:p>
          <a:p>
            <a:pPr algn="just">
              <a:buFont typeface="Wingdings" pitchFamily="2" charset="2"/>
              <a:buChar char="q"/>
            </a:pPr>
            <a:r>
              <a:rPr lang="ru-RU" sz="3800" b="1" dirty="0" smtClean="0">
                <a:solidFill>
                  <a:srgbClr val="00B050"/>
                </a:solidFill>
              </a:rPr>
              <a:t>общественные поручения выполняет под контролем, без особого желания, пассивен;</a:t>
            </a:r>
          </a:p>
          <a:p>
            <a:pPr algn="just">
              <a:buFont typeface="Wingdings" pitchFamily="2" charset="2"/>
              <a:buChar char="q"/>
            </a:pPr>
            <a:r>
              <a:rPr lang="ru-RU" sz="3800" b="1" dirty="0" smtClean="0">
                <a:solidFill>
                  <a:srgbClr val="00B050"/>
                </a:solidFill>
              </a:rPr>
              <a:t>в школе имеет мало друзей.</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7030A0"/>
                </a:solidFill>
              </a:rPr>
              <a:t>Физический уровень готовности ребёнка к обучению в школе</a:t>
            </a:r>
            <a:endParaRPr lang="ru-RU" b="1" dirty="0">
              <a:solidFill>
                <a:srgbClr val="7030A0"/>
              </a:solidFill>
            </a:endParaRPr>
          </a:p>
        </p:txBody>
      </p:sp>
      <p:sp>
        <p:nvSpPr>
          <p:cNvPr id="3" name="Содержимое 2"/>
          <p:cNvSpPr>
            <a:spLocks noGrp="1"/>
          </p:cNvSpPr>
          <p:nvPr>
            <p:ph idx="1"/>
          </p:nvPr>
        </p:nvSpPr>
        <p:spPr>
          <a:xfrm>
            <a:off x="304800" y="1772816"/>
            <a:ext cx="8686800" cy="4536504"/>
          </a:xfrm>
        </p:spPr>
        <p:txBody>
          <a:bodyPr>
            <a:normAutofit fontScale="25000" lnSpcReduction="20000"/>
          </a:bodyPr>
          <a:lstStyle/>
          <a:p>
            <a:pPr algn="just">
              <a:buFont typeface="Wingdings" pitchFamily="2" charset="2"/>
              <a:buChar char="ü"/>
            </a:pPr>
            <a:r>
              <a:rPr lang="ru-RU" sz="5600" dirty="0" smtClean="0">
                <a:solidFill>
                  <a:srgbClr val="7030A0"/>
                </a:solidFill>
              </a:rPr>
              <a:t>Адаптация первоклассника включает </a:t>
            </a:r>
            <a:r>
              <a:rPr lang="ru-RU" sz="5600" i="1" u="sng" dirty="0" smtClean="0">
                <a:solidFill>
                  <a:srgbClr val="7030A0"/>
                </a:solidFill>
              </a:rPr>
              <a:t>два основных уровня готовности</a:t>
            </a:r>
            <a:r>
              <a:rPr lang="ru-RU" sz="5600" u="sng" dirty="0" smtClean="0">
                <a:solidFill>
                  <a:srgbClr val="7030A0"/>
                </a:solidFill>
              </a:rPr>
              <a:t>: </a:t>
            </a:r>
            <a:r>
              <a:rPr lang="ru-RU" sz="5600" i="1" u="sng" dirty="0" smtClean="0">
                <a:solidFill>
                  <a:srgbClr val="7030A0"/>
                </a:solidFill>
              </a:rPr>
              <a:t>физический и психологический</a:t>
            </a:r>
            <a:r>
              <a:rPr lang="ru-RU" sz="5600" dirty="0" smtClean="0">
                <a:solidFill>
                  <a:srgbClr val="7030A0"/>
                </a:solidFill>
              </a:rPr>
              <a:t>.</a:t>
            </a:r>
          </a:p>
          <a:p>
            <a:pPr algn="just">
              <a:buFont typeface="Wingdings" pitchFamily="2" charset="2"/>
              <a:buChar char="ü"/>
            </a:pPr>
            <a:r>
              <a:rPr lang="ru-RU" sz="5600" i="1" u="sng" dirty="0" smtClean="0">
                <a:solidFill>
                  <a:srgbClr val="7030A0"/>
                </a:solidFill>
              </a:rPr>
              <a:t>Физический компонент</a:t>
            </a:r>
            <a:r>
              <a:rPr lang="ru-RU" sz="5600" dirty="0" smtClean="0">
                <a:solidFill>
                  <a:srgbClr val="7030A0"/>
                </a:solidFill>
              </a:rPr>
              <a:t> подразумевает общее физическое развитие мальчиков и девочек 6-7 летнего возраста в соответствии с нормативными показателями. К таким показателям относятся: вес, рост, объем груди; состояние моторики, зрения, слуха; общее состояние здоровья.</a:t>
            </a:r>
          </a:p>
          <a:p>
            <a:pPr algn="just">
              <a:buNone/>
            </a:pPr>
            <a:r>
              <a:rPr lang="ru-RU" sz="5600" dirty="0" smtClean="0">
                <a:solidFill>
                  <a:srgbClr val="7030A0"/>
                </a:solidFill>
              </a:rPr>
              <a:t>Оценивают здоровье детей по </a:t>
            </a:r>
            <a:r>
              <a:rPr lang="ru-RU" sz="5600" i="1" u="sng" dirty="0" smtClean="0">
                <a:solidFill>
                  <a:srgbClr val="7030A0"/>
                </a:solidFill>
              </a:rPr>
              <a:t>трём</a:t>
            </a:r>
            <a:r>
              <a:rPr lang="ru-RU" sz="5600" i="1" u="sng" dirty="0" smtClean="0">
                <a:solidFill>
                  <a:srgbClr val="7030A0"/>
                </a:solidFill>
              </a:rPr>
              <a:t> </a:t>
            </a:r>
            <a:r>
              <a:rPr lang="ru-RU" sz="5600" i="1" u="sng" dirty="0" smtClean="0">
                <a:solidFill>
                  <a:srgbClr val="7030A0"/>
                </a:solidFill>
              </a:rPr>
              <a:t>основаниям</a:t>
            </a:r>
            <a:r>
              <a:rPr lang="ru-RU" sz="5600" dirty="0" smtClean="0">
                <a:solidFill>
                  <a:srgbClr val="7030A0"/>
                </a:solidFill>
              </a:rPr>
              <a:t>:</a:t>
            </a:r>
          </a:p>
          <a:p>
            <a:pPr algn="just">
              <a:buFont typeface="Wingdings" pitchFamily="2" charset="2"/>
              <a:buChar char="ü"/>
            </a:pPr>
            <a:r>
              <a:rPr lang="ru-RU" sz="5600" dirty="0" smtClean="0">
                <a:solidFill>
                  <a:srgbClr val="7030A0"/>
                </a:solidFill>
              </a:rPr>
              <a:t>уровень нервно-психического и физического развития;</a:t>
            </a:r>
          </a:p>
          <a:p>
            <a:pPr algn="just">
              <a:buFont typeface="Wingdings" pitchFamily="2" charset="2"/>
              <a:buChar char="ü"/>
            </a:pPr>
            <a:r>
              <a:rPr lang="ru-RU" sz="5600" dirty="0" smtClean="0">
                <a:solidFill>
                  <a:srgbClr val="7030A0"/>
                </a:solidFill>
              </a:rPr>
              <a:t>показатели функционирования основных систем организма;</a:t>
            </a:r>
          </a:p>
          <a:p>
            <a:pPr algn="just">
              <a:buFont typeface="Wingdings" pitchFamily="2" charset="2"/>
              <a:buChar char="ü"/>
            </a:pPr>
            <a:r>
              <a:rPr lang="ru-RU" sz="5600" dirty="0" smtClean="0">
                <a:solidFill>
                  <a:srgbClr val="7030A0"/>
                </a:solidFill>
              </a:rPr>
              <a:t>уровень противодействия организма неблагоприятным воздействиям.</a:t>
            </a:r>
          </a:p>
          <a:p>
            <a:pPr algn="just">
              <a:buNone/>
            </a:pPr>
            <a:r>
              <a:rPr lang="ru-RU" sz="5600" dirty="0" smtClean="0">
                <a:solidFill>
                  <a:srgbClr val="7030A0"/>
                </a:solidFill>
              </a:rPr>
              <a:t> На основании этих показателей исследователи выделяют </a:t>
            </a:r>
            <a:r>
              <a:rPr lang="ru-RU" sz="5600" u="sng" dirty="0" smtClean="0">
                <a:solidFill>
                  <a:srgbClr val="7030A0"/>
                </a:solidFill>
              </a:rPr>
              <a:t>5 групп детей</a:t>
            </a:r>
            <a:r>
              <a:rPr lang="ru-RU" sz="5600" dirty="0" smtClean="0">
                <a:solidFill>
                  <a:srgbClr val="7030A0"/>
                </a:solidFill>
              </a:rPr>
              <a:t>:</a:t>
            </a:r>
          </a:p>
          <a:p>
            <a:pPr algn="just">
              <a:buFont typeface="Wingdings" pitchFamily="2" charset="2"/>
              <a:buChar char="ü"/>
            </a:pPr>
            <a:r>
              <a:rPr lang="ru-RU" sz="5600" u="sng" dirty="0" smtClean="0">
                <a:solidFill>
                  <a:srgbClr val="7030A0"/>
                </a:solidFill>
              </a:rPr>
              <a:t>Первая группа</a:t>
            </a:r>
            <a:r>
              <a:rPr lang="ru-RU" sz="5600" dirty="0" smtClean="0">
                <a:solidFill>
                  <a:srgbClr val="7030A0"/>
                </a:solidFill>
              </a:rPr>
              <a:t> – психическое и физическое развитие соответствует средневозрастным нормам; дети редко болеют; органы и системы организма функционируют нормально. </a:t>
            </a:r>
          </a:p>
          <a:p>
            <a:pPr algn="just">
              <a:buFont typeface="Wingdings" pitchFamily="2" charset="2"/>
              <a:buChar char="ü"/>
            </a:pPr>
            <a:r>
              <a:rPr lang="ru-RU" sz="5600" u="sng" dirty="0" smtClean="0">
                <a:solidFill>
                  <a:srgbClr val="7030A0"/>
                </a:solidFill>
              </a:rPr>
              <a:t>Вторая группа</a:t>
            </a:r>
            <a:r>
              <a:rPr lang="ru-RU" sz="5600" dirty="0" smtClean="0">
                <a:solidFill>
                  <a:srgbClr val="7030A0"/>
                </a:solidFill>
              </a:rPr>
              <a:t> – имеются функциональные нарушения, затрудняющие адаптацию к школе, но болезнь еще не перешла в хроническую форму. </a:t>
            </a:r>
          </a:p>
          <a:p>
            <a:pPr algn="just">
              <a:buFont typeface="Wingdings" pitchFamily="2" charset="2"/>
              <a:buChar char="ü"/>
            </a:pPr>
            <a:r>
              <a:rPr lang="ru-RU" sz="5600" u="sng" dirty="0" smtClean="0">
                <a:solidFill>
                  <a:srgbClr val="7030A0"/>
                </a:solidFill>
              </a:rPr>
              <a:t>Третья группа</a:t>
            </a:r>
            <a:r>
              <a:rPr lang="ru-RU" sz="5600" dirty="0" smtClean="0">
                <a:solidFill>
                  <a:srgbClr val="7030A0"/>
                </a:solidFill>
              </a:rPr>
              <a:t> – дети, имеющие хронические заболевания. </a:t>
            </a:r>
          </a:p>
          <a:p>
            <a:pPr algn="just">
              <a:buFont typeface="Wingdings" pitchFamily="2" charset="2"/>
              <a:buChar char="ü"/>
            </a:pPr>
            <a:r>
              <a:rPr lang="ru-RU" sz="5600" u="sng" dirty="0" smtClean="0">
                <a:solidFill>
                  <a:srgbClr val="7030A0"/>
                </a:solidFill>
              </a:rPr>
              <a:t>Четвертая и пятая группы</a:t>
            </a:r>
            <a:r>
              <a:rPr lang="ru-RU" sz="5600" dirty="0" smtClean="0">
                <a:solidFill>
                  <a:srgbClr val="7030A0"/>
                </a:solidFill>
              </a:rPr>
              <a:t> состоят из детей, страдающих серьезными нарушениями здоровья, которые не позволяют обучаться в общей школе.</a:t>
            </a:r>
          </a:p>
          <a:p>
            <a:pPr algn="just">
              <a:buFont typeface="Wingdings" pitchFamily="2" charset="2"/>
              <a:buChar char="ü"/>
            </a:pPr>
            <a:r>
              <a:rPr lang="ru-RU" sz="5600" dirty="0" smtClean="0">
                <a:solidFill>
                  <a:srgbClr val="7030A0"/>
                </a:solidFill>
              </a:rPr>
              <a:t>По состоянию здоровья ребенка можно предположить, с какими проблемами адаптации он столкнется и что надо обязательно учитывать в самом начале процесса обучения.</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0070C0"/>
                </a:solidFill>
              </a:rPr>
              <a:t>Главная задача родителей при адаптации детей к обучению в школе</a:t>
            </a:r>
            <a:endParaRPr lang="ru-RU" dirty="0">
              <a:solidFill>
                <a:srgbClr val="0070C0"/>
              </a:solidFill>
            </a:endParaRPr>
          </a:p>
        </p:txBody>
      </p:sp>
      <p:sp>
        <p:nvSpPr>
          <p:cNvPr id="3" name="Содержимое 2"/>
          <p:cNvSpPr>
            <a:spLocks noGrp="1"/>
          </p:cNvSpPr>
          <p:nvPr>
            <p:ph idx="1"/>
          </p:nvPr>
        </p:nvSpPr>
        <p:spPr/>
        <p:txBody>
          <a:bodyPr>
            <a:normAutofit fontScale="92500"/>
          </a:bodyPr>
          <a:lstStyle/>
          <a:p>
            <a:pPr algn="just">
              <a:buFont typeface="Wingdings" pitchFamily="2" charset="2"/>
              <a:buChar char="q"/>
            </a:pPr>
            <a:r>
              <a:rPr lang="ru-RU" u="sng" dirty="0" smtClean="0"/>
              <a:t>Главная задача родителей </a:t>
            </a:r>
            <a:r>
              <a:rPr lang="ru-RU" dirty="0" smtClean="0"/>
              <a:t>- поддерживать здоровый баланс между отдыхом и нагрузкой в процессе всего времени обучения ребенка в школе. </a:t>
            </a:r>
          </a:p>
          <a:p>
            <a:pPr algn="just">
              <a:buFont typeface="Wingdings" pitchFamily="2" charset="2"/>
              <a:buChar char="q"/>
            </a:pPr>
            <a:r>
              <a:rPr lang="ru-RU" dirty="0" smtClean="0"/>
              <a:t>Это предполагает </a:t>
            </a:r>
            <a:r>
              <a:rPr lang="ru-RU" u="sng" dirty="0" smtClean="0"/>
              <a:t>установление режима дня, правильного распределения </a:t>
            </a:r>
            <a:r>
              <a:rPr lang="ru-RU" u="sng" dirty="0" err="1" smtClean="0"/>
              <a:t>энергозатрат</a:t>
            </a:r>
            <a:r>
              <a:rPr lang="ru-RU" dirty="0" smtClean="0"/>
              <a:t>. </a:t>
            </a:r>
          </a:p>
          <a:p>
            <a:pPr algn="just">
              <a:buFont typeface="Wingdings" pitchFamily="2" charset="2"/>
              <a:buChar char="q"/>
            </a:pPr>
            <a:r>
              <a:rPr lang="ru-RU" dirty="0" smtClean="0"/>
              <a:t>Первые признаки переутомления, плохого самочувствия отразятся на процессе адаптации и усвоении школьной программы.</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етро">
      <a:dk1>
        <a:sysClr val="windowText" lastClr="000000"/>
      </a:dk1>
      <a:lt1>
        <a:sysClr val="window" lastClr="A6FFD2"/>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167</TotalTime>
  <Words>1370</Words>
  <Application>Microsoft Office PowerPoint</Application>
  <PresentationFormat>Экран (4:3)</PresentationFormat>
  <Paragraphs>224</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Трек</vt:lpstr>
      <vt:lpstr>Рекомендации психологов родителям по адаптации первоклассников к обучению в школе</vt:lpstr>
      <vt:lpstr>Адаптация к школе</vt:lpstr>
      <vt:lpstr>Изменение условий жизни и деятельности ребёнка при поступлении в школу</vt:lpstr>
      <vt:lpstr>ЭТАПЫ ШКОЛЬНОЙ АДАПТАЦИИ</vt:lpstr>
      <vt:lpstr>Уровни адаптации детей к школе</vt:lpstr>
      <vt:lpstr>Уровни адаптации детей к школе</vt:lpstr>
      <vt:lpstr>Уровни адаптации детей к школе</vt:lpstr>
      <vt:lpstr>Физический уровень готовности ребёнка к обучению в школе</vt:lpstr>
      <vt:lpstr>Главная задача родителей при адаптации детей к обучению в школе</vt:lpstr>
      <vt:lpstr>Психологическая готовность к обучению в школе</vt:lpstr>
      <vt:lpstr>Режим подготовки домашнего задания детьми 6-7 - летнего возраста</vt:lpstr>
      <vt:lpstr>Социально-психологическая адаптация</vt:lpstr>
      <vt:lpstr>Социально-психологическая адаптация</vt:lpstr>
      <vt:lpstr>Социально-психологическая адаптация</vt:lpstr>
      <vt:lpstr>Причины нарушения социально-психологической адаптации</vt:lpstr>
      <vt:lpstr>Памятка родителям первоклассников </vt:lpstr>
      <vt:lpstr>Памятка родителям первоклассников</vt:lpstr>
      <vt:lpstr>Памятка родителям первоклассников</vt:lpstr>
      <vt:lpstr>Памятка родителям первоклассников</vt:lpstr>
      <vt:lpstr> Необходимые условия успешного воспитания и  обучения в школе </vt:lpstr>
      <vt:lpstr>Школьная дезадаптация и её виды</vt:lpstr>
      <vt:lpstr>Профилактика школьной дезадаптации</vt:lpstr>
      <vt:lpstr>Признаки дезадаптации</vt:lpstr>
      <vt:lpstr> Правила Симона Соловейчика для первоклассников </vt:lpstr>
      <vt:lpstr>Режим дня, моральная и эмоциональная поддержка</vt:lpstr>
      <vt:lpstr>  рекомендации психологов    «Как прожить хотя бы один день без нервотрёпки» </vt:lpstr>
      <vt:lpstr> Психологические условия адаптации ребенка к школе </vt:lpstr>
      <vt:lpstr>Фразы для общения с ребёнком</vt:lpstr>
      <vt:lpstr>Важнейшие рекомендации родителям </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Юрий</dc:creator>
  <cp:lastModifiedBy>Юрий</cp:lastModifiedBy>
  <cp:revision>101</cp:revision>
  <dcterms:created xsi:type="dcterms:W3CDTF">2020-09-27T16:00:44Z</dcterms:created>
  <dcterms:modified xsi:type="dcterms:W3CDTF">2020-09-27T19:00:37Z</dcterms:modified>
</cp:coreProperties>
</file>